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Lst>
  <p:notesMasterIdLst>
    <p:notesMasterId r:id="rId26"/>
  </p:notesMasterIdLst>
  <p:handoutMasterIdLst>
    <p:handoutMasterId r:id="rId27"/>
  </p:handoutMasterIdLst>
  <p:sldIdLst>
    <p:sldId id="494" r:id="rId2"/>
    <p:sldId id="616" r:id="rId3"/>
    <p:sldId id="613" r:id="rId4"/>
    <p:sldId id="614" r:id="rId5"/>
    <p:sldId id="610" r:id="rId6"/>
    <p:sldId id="611" r:id="rId7"/>
    <p:sldId id="615" r:id="rId8"/>
    <p:sldId id="587" r:id="rId9"/>
    <p:sldId id="607" r:id="rId10"/>
    <p:sldId id="559" r:id="rId11"/>
    <p:sldId id="598" r:id="rId12"/>
    <p:sldId id="560" r:id="rId13"/>
    <p:sldId id="561" r:id="rId14"/>
    <p:sldId id="562" r:id="rId15"/>
    <p:sldId id="601" r:id="rId16"/>
    <p:sldId id="564" r:id="rId17"/>
    <p:sldId id="565" r:id="rId18"/>
    <p:sldId id="592" r:id="rId19"/>
    <p:sldId id="605" r:id="rId20"/>
    <p:sldId id="603" r:id="rId21"/>
    <p:sldId id="604" r:id="rId22"/>
    <p:sldId id="606" r:id="rId23"/>
    <p:sldId id="608" r:id="rId24"/>
    <p:sldId id="617" r:id="rId25"/>
  </p:sldIdLst>
  <p:sldSz cx="9144000" cy="6858000" type="screen4x3"/>
  <p:notesSz cx="6799263" cy="9929813"/>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5pPr>
    <a:lvl6pPr marL="2286000" algn="l" defTabSz="914400" rtl="0" eaLnBrk="1" latinLnBrk="0" hangingPunct="1">
      <a:defRPr sz="2400" kern="1200">
        <a:solidFill>
          <a:schemeClr val="tx1"/>
        </a:solidFill>
        <a:latin typeface="Arial" charset="0"/>
        <a:ea typeface="ＭＳ Ｐゴシック" pitchFamily="1" charset="-128"/>
        <a:cs typeface="+mn-cs"/>
      </a:defRPr>
    </a:lvl6pPr>
    <a:lvl7pPr marL="2743200" algn="l" defTabSz="914400" rtl="0" eaLnBrk="1" latinLnBrk="0" hangingPunct="1">
      <a:defRPr sz="2400" kern="1200">
        <a:solidFill>
          <a:schemeClr val="tx1"/>
        </a:solidFill>
        <a:latin typeface="Arial" charset="0"/>
        <a:ea typeface="ＭＳ Ｐゴシック" pitchFamily="1" charset="-128"/>
        <a:cs typeface="+mn-cs"/>
      </a:defRPr>
    </a:lvl7pPr>
    <a:lvl8pPr marL="3200400" algn="l" defTabSz="914400" rtl="0" eaLnBrk="1" latinLnBrk="0" hangingPunct="1">
      <a:defRPr sz="2400" kern="1200">
        <a:solidFill>
          <a:schemeClr val="tx1"/>
        </a:solidFill>
        <a:latin typeface="Arial" charset="0"/>
        <a:ea typeface="ＭＳ Ｐゴシック" pitchFamily="1" charset="-128"/>
        <a:cs typeface="+mn-cs"/>
      </a:defRPr>
    </a:lvl8pPr>
    <a:lvl9pPr marL="3657600" algn="l" defTabSz="914400" rtl="0" eaLnBrk="1" latinLnBrk="0" hangingPunct="1">
      <a:defRPr sz="2400" kern="1200">
        <a:solidFill>
          <a:schemeClr val="tx1"/>
        </a:solidFill>
        <a:latin typeface="Arial" charset="0"/>
        <a:ea typeface="ＭＳ Ｐゴシック"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B90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931" autoAdjust="0"/>
    <p:restoredTop sz="96866" autoAdjust="0"/>
  </p:normalViewPr>
  <p:slideViewPr>
    <p:cSldViewPr>
      <p:cViewPr varScale="1">
        <p:scale>
          <a:sx n="117" d="100"/>
          <a:sy n="117" d="100"/>
        </p:scale>
        <p:origin x="84" y="4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288"/>
    </p:cViewPr>
  </p:sorterViewPr>
  <p:notesViewPr>
    <p:cSldViewPr>
      <p:cViewPr varScale="1">
        <p:scale>
          <a:sx n="28" d="100"/>
          <a:sy n="28" d="100"/>
        </p:scale>
        <p:origin x="-1779" y="-4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7088" cy="496967"/>
          </a:xfrm>
          <a:prstGeom prst="rect">
            <a:avLst/>
          </a:prstGeom>
        </p:spPr>
        <p:txBody>
          <a:bodyPr vert="horz" lIns="91449" tIns="45725" rIns="91449" bIns="45725" rtlCol="0"/>
          <a:lstStyle>
            <a:lvl1pPr algn="l">
              <a:defRPr sz="1200"/>
            </a:lvl1pPr>
          </a:lstStyle>
          <a:p>
            <a:pPr>
              <a:defRPr/>
            </a:pPr>
            <a:endParaRPr lang="en-ZA" dirty="0"/>
          </a:p>
        </p:txBody>
      </p:sp>
      <p:sp>
        <p:nvSpPr>
          <p:cNvPr id="3" name="Date Placeholder 2"/>
          <p:cNvSpPr>
            <a:spLocks noGrp="1"/>
          </p:cNvSpPr>
          <p:nvPr>
            <p:ph type="dt" sz="quarter" idx="1"/>
          </p:nvPr>
        </p:nvSpPr>
        <p:spPr>
          <a:xfrm>
            <a:off x="3850587" y="0"/>
            <a:ext cx="2947088" cy="496967"/>
          </a:xfrm>
          <a:prstGeom prst="rect">
            <a:avLst/>
          </a:prstGeom>
        </p:spPr>
        <p:txBody>
          <a:bodyPr vert="horz" lIns="91449" tIns="45725" rIns="91449" bIns="45725" rtlCol="0"/>
          <a:lstStyle>
            <a:lvl1pPr algn="r">
              <a:defRPr sz="1200"/>
            </a:lvl1pPr>
          </a:lstStyle>
          <a:p>
            <a:pPr>
              <a:defRPr/>
            </a:pPr>
            <a:fld id="{4FB925D0-DAAF-438E-88F3-9B6B95CD5FCC}" type="datetimeFigureOut">
              <a:rPr lang="en-ZA"/>
              <a:pPr>
                <a:defRPr/>
              </a:pPr>
              <a:t>2017/03/03</a:t>
            </a:fld>
            <a:endParaRPr lang="en-ZA" dirty="0"/>
          </a:p>
        </p:txBody>
      </p:sp>
      <p:sp>
        <p:nvSpPr>
          <p:cNvPr id="4" name="Footer Placeholder 3"/>
          <p:cNvSpPr>
            <a:spLocks noGrp="1"/>
          </p:cNvSpPr>
          <p:nvPr>
            <p:ph type="ftr" sz="quarter" idx="2"/>
          </p:nvPr>
        </p:nvSpPr>
        <p:spPr>
          <a:xfrm>
            <a:off x="0" y="9431259"/>
            <a:ext cx="2947088" cy="496967"/>
          </a:xfrm>
          <a:prstGeom prst="rect">
            <a:avLst/>
          </a:prstGeom>
        </p:spPr>
        <p:txBody>
          <a:bodyPr vert="horz" lIns="91449" tIns="45725" rIns="91449" bIns="45725" rtlCol="0" anchor="b"/>
          <a:lstStyle>
            <a:lvl1pPr algn="l">
              <a:defRPr sz="1200"/>
            </a:lvl1pPr>
          </a:lstStyle>
          <a:p>
            <a:pPr>
              <a:defRPr/>
            </a:pPr>
            <a:endParaRPr lang="en-ZA" dirty="0"/>
          </a:p>
        </p:txBody>
      </p:sp>
      <p:sp>
        <p:nvSpPr>
          <p:cNvPr id="5" name="Slide Number Placeholder 4"/>
          <p:cNvSpPr>
            <a:spLocks noGrp="1"/>
          </p:cNvSpPr>
          <p:nvPr>
            <p:ph type="sldNum" sz="quarter" idx="3"/>
          </p:nvPr>
        </p:nvSpPr>
        <p:spPr>
          <a:xfrm>
            <a:off x="3850587" y="9431259"/>
            <a:ext cx="2947088" cy="496967"/>
          </a:xfrm>
          <a:prstGeom prst="rect">
            <a:avLst/>
          </a:prstGeom>
        </p:spPr>
        <p:txBody>
          <a:bodyPr vert="horz" lIns="91449" tIns="45725" rIns="91449" bIns="45725" rtlCol="0" anchor="b"/>
          <a:lstStyle>
            <a:lvl1pPr algn="r">
              <a:defRPr sz="1200"/>
            </a:lvl1pPr>
          </a:lstStyle>
          <a:p>
            <a:pPr>
              <a:defRPr/>
            </a:pPr>
            <a:fld id="{5D072040-1958-4509-A6E6-D21262C04D86}" type="slidenum">
              <a:rPr lang="en-ZA"/>
              <a:pPr>
                <a:defRPr/>
              </a:pPr>
              <a:t>‹#›</a:t>
            </a:fld>
            <a:endParaRPr lang="en-ZA" dirty="0"/>
          </a:p>
        </p:txBody>
      </p:sp>
    </p:spTree>
    <p:extLst>
      <p:ext uri="{BB962C8B-B14F-4D97-AF65-F5344CB8AC3E}">
        <p14:creationId xmlns:p14="http://schemas.microsoft.com/office/powerpoint/2010/main" val="19440939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47088" cy="496967"/>
          </a:xfrm>
          <a:prstGeom prst="rect">
            <a:avLst/>
          </a:prstGeom>
          <a:noFill/>
          <a:ln w="9525">
            <a:noFill/>
            <a:miter lim="800000"/>
            <a:headEnd/>
            <a:tailEnd/>
          </a:ln>
        </p:spPr>
        <p:txBody>
          <a:bodyPr vert="horz" wrap="square" lIns="91449" tIns="45725" rIns="91449" bIns="45725" numCol="1" anchor="t" anchorCtr="0" compatLnSpc="1">
            <a:prstTxWarp prst="textNoShape">
              <a:avLst/>
            </a:prstTxWarp>
          </a:bodyPr>
          <a:lstStyle>
            <a:lvl1pPr>
              <a:defRPr sz="1200"/>
            </a:lvl1pPr>
          </a:lstStyle>
          <a:p>
            <a:pPr>
              <a:defRPr/>
            </a:pPr>
            <a:endParaRPr lang="en-US" dirty="0"/>
          </a:p>
        </p:txBody>
      </p:sp>
      <p:sp>
        <p:nvSpPr>
          <p:cNvPr id="1027" name="Rectangle 3"/>
          <p:cNvSpPr>
            <a:spLocks noGrp="1" noChangeArrowheads="1"/>
          </p:cNvSpPr>
          <p:nvPr>
            <p:ph type="dt" idx="1"/>
          </p:nvPr>
        </p:nvSpPr>
        <p:spPr bwMode="auto">
          <a:xfrm>
            <a:off x="3852175" y="0"/>
            <a:ext cx="2947088" cy="496967"/>
          </a:xfrm>
          <a:prstGeom prst="rect">
            <a:avLst/>
          </a:prstGeom>
          <a:noFill/>
          <a:ln w="9525">
            <a:noFill/>
            <a:miter lim="800000"/>
            <a:headEnd/>
            <a:tailEnd/>
          </a:ln>
        </p:spPr>
        <p:txBody>
          <a:bodyPr vert="horz" wrap="square" lIns="91449" tIns="45725" rIns="91449" bIns="45725" numCol="1" anchor="t" anchorCtr="0" compatLnSpc="1">
            <a:prstTxWarp prst="textNoShape">
              <a:avLst/>
            </a:prstTxWarp>
          </a:bodyPr>
          <a:lstStyle>
            <a:lvl1pPr algn="r">
              <a:defRPr sz="1200"/>
            </a:lvl1pPr>
          </a:lstStyle>
          <a:p>
            <a:pPr>
              <a:defRPr/>
            </a:pPr>
            <a:endParaRPr lang="en-US" dirty="0"/>
          </a:p>
        </p:txBody>
      </p:sp>
      <p:sp>
        <p:nvSpPr>
          <p:cNvPr id="60420"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9" name="Rectangle 5"/>
          <p:cNvSpPr>
            <a:spLocks noGrp="1" noChangeArrowheads="1"/>
          </p:cNvSpPr>
          <p:nvPr>
            <p:ph type="body" sz="quarter" idx="3"/>
          </p:nvPr>
        </p:nvSpPr>
        <p:spPr bwMode="auto">
          <a:xfrm>
            <a:off x="906675" y="4715630"/>
            <a:ext cx="4985914" cy="4469528"/>
          </a:xfrm>
          <a:prstGeom prst="rect">
            <a:avLst/>
          </a:prstGeom>
          <a:noFill/>
          <a:ln w="9525">
            <a:noFill/>
            <a:miter lim="800000"/>
            <a:headEnd/>
            <a:tailEnd/>
          </a:ln>
        </p:spPr>
        <p:txBody>
          <a:bodyPr vert="horz" wrap="square" lIns="91449" tIns="45725" rIns="91449" bIns="457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30" name="Rectangle 6"/>
          <p:cNvSpPr>
            <a:spLocks noGrp="1" noChangeArrowheads="1"/>
          </p:cNvSpPr>
          <p:nvPr>
            <p:ph type="ftr" sz="quarter" idx="4"/>
          </p:nvPr>
        </p:nvSpPr>
        <p:spPr bwMode="auto">
          <a:xfrm>
            <a:off x="0" y="9432847"/>
            <a:ext cx="2947088" cy="496966"/>
          </a:xfrm>
          <a:prstGeom prst="rect">
            <a:avLst/>
          </a:prstGeom>
          <a:noFill/>
          <a:ln w="9525">
            <a:noFill/>
            <a:miter lim="800000"/>
            <a:headEnd/>
            <a:tailEnd/>
          </a:ln>
        </p:spPr>
        <p:txBody>
          <a:bodyPr vert="horz" wrap="square" lIns="91449" tIns="45725" rIns="91449" bIns="45725" numCol="1" anchor="b" anchorCtr="0" compatLnSpc="1">
            <a:prstTxWarp prst="textNoShape">
              <a:avLst/>
            </a:prstTxWarp>
          </a:bodyPr>
          <a:lstStyle>
            <a:lvl1pPr>
              <a:defRPr sz="1200"/>
            </a:lvl1pPr>
          </a:lstStyle>
          <a:p>
            <a:pPr>
              <a:defRPr/>
            </a:pPr>
            <a:endParaRPr lang="en-US" dirty="0"/>
          </a:p>
        </p:txBody>
      </p:sp>
      <p:sp>
        <p:nvSpPr>
          <p:cNvPr id="1031" name="Rectangle 7"/>
          <p:cNvSpPr>
            <a:spLocks noGrp="1" noChangeArrowheads="1"/>
          </p:cNvSpPr>
          <p:nvPr>
            <p:ph type="sldNum" sz="quarter" idx="5"/>
          </p:nvPr>
        </p:nvSpPr>
        <p:spPr bwMode="auto">
          <a:xfrm>
            <a:off x="3852175" y="9432847"/>
            <a:ext cx="2947088" cy="496966"/>
          </a:xfrm>
          <a:prstGeom prst="rect">
            <a:avLst/>
          </a:prstGeom>
          <a:noFill/>
          <a:ln w="9525">
            <a:noFill/>
            <a:miter lim="800000"/>
            <a:headEnd/>
            <a:tailEnd/>
          </a:ln>
        </p:spPr>
        <p:txBody>
          <a:bodyPr vert="horz" wrap="square" lIns="91449" tIns="45725" rIns="91449" bIns="45725" numCol="1" anchor="b" anchorCtr="0" compatLnSpc="1">
            <a:prstTxWarp prst="textNoShape">
              <a:avLst/>
            </a:prstTxWarp>
          </a:bodyPr>
          <a:lstStyle>
            <a:lvl1pPr algn="r">
              <a:defRPr sz="1200"/>
            </a:lvl1pPr>
          </a:lstStyle>
          <a:p>
            <a:pPr>
              <a:defRPr/>
            </a:pPr>
            <a:fld id="{10677122-B2D6-4A82-A809-30B72F03697D}" type="slidenum">
              <a:rPr lang="en-US"/>
              <a:pPr>
                <a:defRPr/>
              </a:pPr>
              <a:t>‹#›</a:t>
            </a:fld>
            <a:endParaRPr lang="en-US" dirty="0"/>
          </a:p>
        </p:txBody>
      </p:sp>
    </p:spTree>
    <p:extLst>
      <p:ext uri="{BB962C8B-B14F-4D97-AF65-F5344CB8AC3E}">
        <p14:creationId xmlns:p14="http://schemas.microsoft.com/office/powerpoint/2010/main" val="26237713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30073B98-FAB3-46E1-B2A7-AB57786ABE73}" type="slidenum">
              <a:rPr lang="en-US" smtClean="0"/>
              <a:pPr/>
              <a:t>1</a:t>
            </a:fld>
            <a:endParaRPr lang="en-US" dirty="0"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268089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ZA" altLang="en-US" dirty="0" smtClean="0">
              <a:latin typeface="Arial" panose="020B0604020202020204" pitchFamily="34" charset="0"/>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1" charset="-128"/>
              </a:defRPr>
            </a:lvl1pPr>
            <a:lvl2pPr marL="743099" indent="-285807">
              <a:defRPr sz="2400">
                <a:solidFill>
                  <a:schemeClr val="tx1"/>
                </a:solidFill>
                <a:latin typeface="Arial" panose="020B0604020202020204" pitchFamily="34" charset="0"/>
                <a:ea typeface="ＭＳ Ｐゴシック" pitchFamily="1" charset="-128"/>
              </a:defRPr>
            </a:lvl2pPr>
            <a:lvl3pPr marL="1143229" indent="-228646">
              <a:defRPr sz="2400">
                <a:solidFill>
                  <a:schemeClr val="tx1"/>
                </a:solidFill>
                <a:latin typeface="Arial" panose="020B0604020202020204" pitchFamily="34" charset="0"/>
                <a:ea typeface="ＭＳ Ｐゴシック" pitchFamily="1" charset="-128"/>
              </a:defRPr>
            </a:lvl3pPr>
            <a:lvl4pPr marL="1600520" indent="-228646">
              <a:defRPr sz="2400">
                <a:solidFill>
                  <a:schemeClr val="tx1"/>
                </a:solidFill>
                <a:latin typeface="Arial" panose="020B0604020202020204" pitchFamily="34" charset="0"/>
                <a:ea typeface="ＭＳ Ｐゴシック" pitchFamily="1" charset="-128"/>
              </a:defRPr>
            </a:lvl4pPr>
            <a:lvl5pPr marL="2057811" indent="-228646">
              <a:defRPr sz="2400">
                <a:solidFill>
                  <a:schemeClr val="tx1"/>
                </a:solidFill>
                <a:latin typeface="Arial" panose="020B0604020202020204" pitchFamily="34" charset="0"/>
                <a:ea typeface="ＭＳ Ｐゴシック" pitchFamily="1" charset="-128"/>
              </a:defRPr>
            </a:lvl5pPr>
            <a:lvl6pPr marL="2515103" indent="-228646" eaLnBrk="0" fontAlgn="base" hangingPunct="0">
              <a:spcBef>
                <a:spcPct val="0"/>
              </a:spcBef>
              <a:spcAft>
                <a:spcPct val="0"/>
              </a:spcAft>
              <a:defRPr sz="2400">
                <a:solidFill>
                  <a:schemeClr val="tx1"/>
                </a:solidFill>
                <a:latin typeface="Arial" panose="020B0604020202020204" pitchFamily="34" charset="0"/>
                <a:ea typeface="ＭＳ Ｐゴシック" pitchFamily="1" charset="-128"/>
              </a:defRPr>
            </a:lvl6pPr>
            <a:lvl7pPr marL="2972394" indent="-228646" eaLnBrk="0" fontAlgn="base" hangingPunct="0">
              <a:spcBef>
                <a:spcPct val="0"/>
              </a:spcBef>
              <a:spcAft>
                <a:spcPct val="0"/>
              </a:spcAft>
              <a:defRPr sz="2400">
                <a:solidFill>
                  <a:schemeClr val="tx1"/>
                </a:solidFill>
                <a:latin typeface="Arial" panose="020B0604020202020204" pitchFamily="34" charset="0"/>
                <a:ea typeface="ＭＳ Ｐゴシック" pitchFamily="1" charset="-128"/>
              </a:defRPr>
            </a:lvl7pPr>
            <a:lvl8pPr marL="3429686" indent="-228646" eaLnBrk="0" fontAlgn="base" hangingPunct="0">
              <a:spcBef>
                <a:spcPct val="0"/>
              </a:spcBef>
              <a:spcAft>
                <a:spcPct val="0"/>
              </a:spcAft>
              <a:defRPr sz="2400">
                <a:solidFill>
                  <a:schemeClr val="tx1"/>
                </a:solidFill>
                <a:latin typeface="Arial" panose="020B0604020202020204" pitchFamily="34" charset="0"/>
                <a:ea typeface="ＭＳ Ｐゴシック" pitchFamily="1" charset="-128"/>
              </a:defRPr>
            </a:lvl8pPr>
            <a:lvl9pPr marL="3886977" indent="-228646" eaLnBrk="0" fontAlgn="base" hangingPunct="0">
              <a:spcBef>
                <a:spcPct val="0"/>
              </a:spcBef>
              <a:spcAft>
                <a:spcPct val="0"/>
              </a:spcAft>
              <a:defRPr sz="2400">
                <a:solidFill>
                  <a:schemeClr val="tx1"/>
                </a:solidFill>
                <a:latin typeface="Arial" panose="020B0604020202020204" pitchFamily="34" charset="0"/>
                <a:ea typeface="ＭＳ Ｐゴシック" pitchFamily="1" charset="-128"/>
              </a:defRPr>
            </a:lvl9pPr>
          </a:lstStyle>
          <a:p>
            <a:fld id="{7AE1A9FF-8C15-4630-9F45-527A0587FF3C}" type="slidenum">
              <a:rPr lang="en-US" altLang="en-US" sz="1200"/>
              <a:pPr/>
              <a:t>10</a:t>
            </a:fld>
            <a:endParaRPr lang="en-US" altLang="en-US" sz="1200" dirty="0"/>
          </a:p>
        </p:txBody>
      </p:sp>
    </p:spTree>
    <p:extLst>
      <p:ext uri="{BB962C8B-B14F-4D97-AF65-F5344CB8AC3E}">
        <p14:creationId xmlns:p14="http://schemas.microsoft.com/office/powerpoint/2010/main" val="4200026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6553200" y="6248400"/>
            <a:ext cx="1905000" cy="457200"/>
          </a:xfrm>
        </p:spPr>
        <p:txBody>
          <a:bodyPr/>
          <a:lstStyle>
            <a:lvl1pPr>
              <a:defRPr sz="1400" b="0">
                <a:solidFill>
                  <a:schemeClr val="tx1"/>
                </a:solidFill>
                <a:latin typeface="+mn-lt"/>
              </a:defRPr>
            </a:lvl1pPr>
          </a:lstStyle>
          <a:p>
            <a:pPr>
              <a:defRPr/>
            </a:pPr>
            <a:fld id="{C68502DF-F4A5-43BA-AE4D-A5503F3FAEA4}" type="slidenum">
              <a:rPr lang="en-US"/>
              <a:pPr>
                <a:defRPr/>
              </a:pPr>
              <a:t>‹#›</a:t>
            </a:fld>
            <a:endParaRPr lang="en-US" dirty="0"/>
          </a:p>
        </p:txBody>
      </p:sp>
    </p:spTree>
    <p:extLst>
      <p:ext uri="{BB962C8B-B14F-4D97-AF65-F5344CB8AC3E}">
        <p14:creationId xmlns:p14="http://schemas.microsoft.com/office/powerpoint/2010/main" val="2069881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lvl1pPr>
          </a:lstStyle>
          <a:p>
            <a:pPr>
              <a:defRPr/>
            </a:pPr>
            <a:endParaRPr lang="en-US" dirty="0"/>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7A262E96-A31F-4329-ACD5-AD39E9B792C0}" type="slidenum">
              <a:rPr lang="en-US"/>
              <a:pPr>
                <a:defRPr/>
              </a:pPr>
              <a:t>‹#›</a:t>
            </a:fld>
            <a:endParaRPr lang="en-US" sz="1400" b="0" dirty="0">
              <a:solidFill>
                <a:schemeClr val="tx1"/>
              </a:solidFill>
              <a:latin typeface="+mn-lt"/>
            </a:endParaRPr>
          </a:p>
        </p:txBody>
      </p:sp>
    </p:spTree>
    <p:extLst>
      <p:ext uri="{BB962C8B-B14F-4D97-AF65-F5344CB8AC3E}">
        <p14:creationId xmlns:p14="http://schemas.microsoft.com/office/powerpoint/2010/main" val="428394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pPr>
              <a:defRPr/>
            </a:pPr>
            <a:endParaRPr lang="en-US" dirty="0"/>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DB1637D-65D3-44D4-BD0A-6F3A5BFC85A1}" type="slidenum">
              <a:rPr lang="en-US"/>
              <a:pPr>
                <a:defRPr/>
              </a:pPr>
              <a:t>‹#›</a:t>
            </a:fld>
            <a:endParaRPr lang="en-US" sz="1400" b="0" dirty="0">
              <a:solidFill>
                <a:schemeClr val="tx1"/>
              </a:solidFill>
              <a:latin typeface="+mn-lt"/>
            </a:endParaRPr>
          </a:p>
        </p:txBody>
      </p:sp>
    </p:spTree>
    <p:extLst>
      <p:ext uri="{BB962C8B-B14F-4D97-AF65-F5344CB8AC3E}">
        <p14:creationId xmlns:p14="http://schemas.microsoft.com/office/powerpoint/2010/main" val="2906452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76200"/>
            <a:ext cx="21907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76200"/>
            <a:ext cx="64198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pPr>
              <a:defRPr/>
            </a:pPr>
            <a:endParaRPr lang="en-US" dirty="0"/>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DFA0308-B5CE-4E6B-B0FF-BC272A4B7122}" type="slidenum">
              <a:rPr lang="en-US"/>
              <a:pPr>
                <a:defRPr/>
              </a:pPr>
              <a:t>‹#›</a:t>
            </a:fld>
            <a:endParaRPr lang="en-US" sz="1400" b="0" dirty="0">
              <a:solidFill>
                <a:schemeClr val="tx1"/>
              </a:solidFill>
              <a:latin typeface="+mn-lt"/>
            </a:endParaRPr>
          </a:p>
        </p:txBody>
      </p:sp>
    </p:spTree>
    <p:extLst>
      <p:ext uri="{BB962C8B-B14F-4D97-AF65-F5344CB8AC3E}">
        <p14:creationId xmlns:p14="http://schemas.microsoft.com/office/powerpoint/2010/main" val="3789552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1800">
                <a:latin typeface="Calibri" pitchFamily="34" charset="0"/>
              </a:defRPr>
            </a:lvl1pPr>
            <a:lvl2pPr>
              <a:defRPr sz="1800">
                <a:latin typeface="Calibri" pitchFamily="34" charset="0"/>
              </a:defRPr>
            </a:lvl2pPr>
            <a:lvl3pPr>
              <a:defRPr sz="1600">
                <a:latin typeface="Calibri" pitchFamily="34" charset="0"/>
              </a:defRPr>
            </a:lvl3pPr>
            <a:lvl4pPr>
              <a:defRPr sz="1600">
                <a:latin typeface="Calibri" pitchFamily="34" charset="0"/>
              </a:defRPr>
            </a:lvl4pPr>
            <a:lvl5pPr>
              <a:defRPr sz="1600">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pPr>
              <a:defRPr/>
            </a:pPr>
            <a:endParaRPr lang="en-US" dirty="0"/>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0" y="6575083"/>
            <a:ext cx="792088" cy="270669"/>
          </a:xfrm>
        </p:spPr>
        <p:txBody>
          <a:bodyPr/>
          <a:lstStyle>
            <a:lvl1pPr algn="l">
              <a:defRPr sz="1400">
                <a:solidFill>
                  <a:schemeClr val="tx1"/>
                </a:solidFill>
                <a:latin typeface="Calibri" panose="020F0502020204030204" pitchFamily="34" charset="0"/>
                <a:cs typeface="Calibri" panose="020F0502020204030204" pitchFamily="34" charset="0"/>
              </a:defRPr>
            </a:lvl1pPr>
          </a:lstStyle>
          <a:p>
            <a:pPr>
              <a:defRPr/>
            </a:pPr>
            <a:fld id="{105EE355-9DC3-44A4-AFD3-128FBF2D6DE1}" type="slidenum">
              <a:rPr lang="en-US" smtClean="0"/>
              <a:pPr>
                <a:defRPr/>
              </a:pPr>
              <a:t>‹#›</a:t>
            </a:fld>
            <a:endParaRPr lang="en-US" sz="2400" b="0" dirty="0"/>
          </a:p>
        </p:txBody>
      </p:sp>
    </p:spTree>
    <p:extLst>
      <p:ext uri="{BB962C8B-B14F-4D97-AF65-F5344CB8AC3E}">
        <p14:creationId xmlns:p14="http://schemas.microsoft.com/office/powerpoint/2010/main" val="1979345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bg1">
            <a:alpha val="74901"/>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a:defRPr/>
            </a:lvl1pPr>
          </a:lstStyle>
          <a:p>
            <a:pPr>
              <a:defRPr/>
            </a:pPr>
            <a:endParaRPr lang="en-US" dirty="0"/>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a:defRPr/>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A9097E0A-F906-4A77-A9EC-E24FF4CF222E}" type="slidenum">
              <a:rPr lang="en-US"/>
              <a:pPr>
                <a:defRPr/>
              </a:pPr>
              <a:t>‹#›</a:t>
            </a:fld>
            <a:endParaRPr lang="en-US" sz="1400" dirty="0"/>
          </a:p>
        </p:txBody>
      </p:sp>
    </p:spTree>
    <p:extLst>
      <p:ext uri="{BB962C8B-B14F-4D97-AF65-F5344CB8AC3E}">
        <p14:creationId xmlns:p14="http://schemas.microsoft.com/office/powerpoint/2010/main" val="586675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pPr>
              <a:defRPr/>
            </a:pPr>
            <a:endParaRPr lang="en-US" dirty="0"/>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ED1099F-731A-4307-8D89-87665AD40CA2}" type="slidenum">
              <a:rPr lang="en-US"/>
              <a:pPr>
                <a:defRPr/>
              </a:pPr>
              <a:t>‹#›</a:t>
            </a:fld>
            <a:endParaRPr lang="en-US" sz="1400" b="0" dirty="0">
              <a:solidFill>
                <a:schemeClr val="tx1"/>
              </a:solidFill>
              <a:latin typeface="+mn-lt"/>
            </a:endParaRPr>
          </a:p>
        </p:txBody>
      </p:sp>
    </p:spTree>
    <p:extLst>
      <p:ext uri="{BB962C8B-B14F-4D97-AF65-F5344CB8AC3E}">
        <p14:creationId xmlns:p14="http://schemas.microsoft.com/office/powerpoint/2010/main" val="334792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295400"/>
            <a:ext cx="4305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95400"/>
            <a:ext cx="4305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lvl1pPr>
          </a:lstStyle>
          <a:p>
            <a:pPr>
              <a:defRPr/>
            </a:pPr>
            <a:endParaRPr lang="en-US" dirty="0"/>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C7CBD619-D469-4E3D-8614-3FF885B711C9}" type="slidenum">
              <a:rPr lang="en-US"/>
              <a:pPr>
                <a:defRPr/>
              </a:pPr>
              <a:t>‹#›</a:t>
            </a:fld>
            <a:endParaRPr lang="en-US" sz="1400" b="0" dirty="0">
              <a:solidFill>
                <a:schemeClr val="tx1"/>
              </a:solidFill>
              <a:latin typeface="+mn-lt"/>
            </a:endParaRPr>
          </a:p>
        </p:txBody>
      </p:sp>
    </p:spTree>
    <p:extLst>
      <p:ext uri="{BB962C8B-B14F-4D97-AF65-F5344CB8AC3E}">
        <p14:creationId xmlns:p14="http://schemas.microsoft.com/office/powerpoint/2010/main" val="3029279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a:prstGeom prst="rect">
            <a:avLst/>
          </a:prstGeom>
        </p:spPr>
        <p:txBody>
          <a:bodyPr/>
          <a:lstStyle>
            <a:lvl1pPr>
              <a:defRPr/>
            </a:lvl1pPr>
          </a:lstStyle>
          <a:p>
            <a:pPr>
              <a:defRPr/>
            </a:pPr>
            <a:endParaRPr lang="en-US" dirty="0"/>
          </a:p>
        </p:txBody>
      </p:sp>
      <p:sp>
        <p:nvSpPr>
          <p:cNvPr id="8" name="Footer Placeholder 7"/>
          <p:cNvSpPr>
            <a:spLocks noGrp="1"/>
          </p:cNvSpPr>
          <p:nvPr>
            <p:ph type="ftr" sz="quarter" idx="11"/>
          </p:nvPr>
        </p:nvSpPr>
        <p:spPr>
          <a:xfrm>
            <a:off x="3124200" y="6248400"/>
            <a:ext cx="2895600" cy="457200"/>
          </a:xfrm>
          <a:prstGeom prst="rect">
            <a:avLst/>
          </a:prstGeom>
        </p:spPr>
        <p:txBody>
          <a:bodyPr/>
          <a:lstStyle>
            <a:lvl1pPr>
              <a:defRPr/>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A4A2EE52-59EF-41ED-BA10-4D2317F9942E}" type="slidenum">
              <a:rPr lang="en-US"/>
              <a:pPr>
                <a:defRPr/>
              </a:pPr>
              <a:t>‹#›</a:t>
            </a:fld>
            <a:endParaRPr lang="en-US" sz="1400" b="0" dirty="0">
              <a:solidFill>
                <a:schemeClr val="tx1"/>
              </a:solidFill>
              <a:latin typeface="+mn-lt"/>
            </a:endParaRPr>
          </a:p>
        </p:txBody>
      </p:sp>
    </p:spTree>
    <p:extLst>
      <p:ext uri="{BB962C8B-B14F-4D97-AF65-F5344CB8AC3E}">
        <p14:creationId xmlns:p14="http://schemas.microsoft.com/office/powerpoint/2010/main" val="3957208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a:defRPr/>
            </a:lvl1pPr>
          </a:lstStyle>
          <a:p>
            <a:pPr>
              <a:defRPr/>
            </a:pPr>
            <a:endParaRPr lang="en-US" dirty="0"/>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a:defRPr/>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86C456DC-B5A8-4C0D-A284-68FDABF65EE8}" type="slidenum">
              <a:rPr lang="en-US"/>
              <a:pPr>
                <a:defRPr/>
              </a:pPr>
              <a:t>‹#›</a:t>
            </a:fld>
            <a:endParaRPr lang="en-US" sz="1400" b="0" dirty="0">
              <a:solidFill>
                <a:schemeClr val="tx1"/>
              </a:solidFill>
              <a:latin typeface="+mn-lt"/>
            </a:endParaRPr>
          </a:p>
        </p:txBody>
      </p:sp>
    </p:spTree>
    <p:extLst>
      <p:ext uri="{BB962C8B-B14F-4D97-AF65-F5344CB8AC3E}">
        <p14:creationId xmlns:p14="http://schemas.microsoft.com/office/powerpoint/2010/main" val="1973245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a:defRPr/>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37C04DD9-F2E3-476E-9DBC-A727D45C3999}" type="slidenum">
              <a:rPr lang="en-US"/>
              <a:pPr>
                <a:defRPr/>
              </a:pPr>
              <a:t>‹#›</a:t>
            </a:fld>
            <a:endParaRPr lang="en-US" sz="1400" b="0" dirty="0">
              <a:solidFill>
                <a:schemeClr val="tx1"/>
              </a:solidFill>
              <a:latin typeface="+mn-lt"/>
            </a:endParaRPr>
          </a:p>
        </p:txBody>
      </p:sp>
    </p:spTree>
    <p:extLst>
      <p:ext uri="{BB962C8B-B14F-4D97-AF65-F5344CB8AC3E}">
        <p14:creationId xmlns:p14="http://schemas.microsoft.com/office/powerpoint/2010/main" val="98175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lvl1pPr>
          </a:lstStyle>
          <a:p>
            <a:pPr>
              <a:defRPr/>
            </a:pPr>
            <a:endParaRPr lang="en-US" dirty="0"/>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D1F95B8C-87B5-48CF-B381-E3735B2CA119}" type="slidenum">
              <a:rPr lang="en-US"/>
              <a:pPr>
                <a:defRPr/>
              </a:pPr>
              <a:t>‹#›</a:t>
            </a:fld>
            <a:endParaRPr lang="en-US" sz="1400" b="0" dirty="0">
              <a:solidFill>
                <a:schemeClr val="tx1"/>
              </a:solidFill>
              <a:latin typeface="+mn-lt"/>
            </a:endParaRPr>
          </a:p>
        </p:txBody>
      </p:sp>
    </p:spTree>
    <p:extLst>
      <p:ext uri="{BB962C8B-B14F-4D97-AF65-F5344CB8AC3E}">
        <p14:creationId xmlns:p14="http://schemas.microsoft.com/office/powerpoint/2010/main" val="1317757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Powerpoint Presentation Banner"/>
          <p:cNvPicPr>
            <a:picLocks noChangeAspect="1" noChangeArrowheads="1"/>
          </p:cNvPicPr>
          <p:nvPr userDrawn="1"/>
        </p:nvPicPr>
        <p:blipFill>
          <a:blip r:embed="rId14">
            <a:extLst>
              <a:ext uri="{28A0092B-C50C-407E-A947-70E740481C1C}">
                <a14:useLocalDpi xmlns:a14="http://schemas.microsoft.com/office/drawing/2010/main" val="0"/>
              </a:ext>
            </a:extLst>
          </a:blip>
          <a:srcRect l="117" t="19781" r="-117" b="-19781"/>
          <a:stretch>
            <a:fillRect/>
          </a:stretch>
        </p:blipFill>
        <p:spPr bwMode="auto">
          <a:xfrm>
            <a:off x="11113" y="6138863"/>
            <a:ext cx="9144000" cy="89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9" descr="Powerpoint Presentation T Banne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5875" y="0"/>
            <a:ext cx="9180513" cy="83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152400" y="76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152400" y="1295400"/>
            <a:ext cx="8763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5126" name="Rectangle 6"/>
          <p:cNvSpPr>
            <a:spLocks noGrp="1" noChangeArrowheads="1"/>
          </p:cNvSpPr>
          <p:nvPr>
            <p:ph type="sldNum" sz="quarter" idx="4"/>
          </p:nvPr>
        </p:nvSpPr>
        <p:spPr bwMode="auto">
          <a:xfrm>
            <a:off x="0" y="6587331"/>
            <a:ext cx="792088" cy="27066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1">
                <a:solidFill>
                  <a:schemeClr val="tx1"/>
                </a:solidFill>
                <a:latin typeface="Calibri" panose="020F0502020204030204" pitchFamily="34" charset="0"/>
                <a:ea typeface="+mn-ea"/>
                <a:cs typeface="Calibri" panose="020F0502020204030204" pitchFamily="34" charset="0"/>
              </a:defRPr>
            </a:lvl1pPr>
          </a:lstStyle>
          <a:p>
            <a:pPr>
              <a:defRPr/>
            </a:pPr>
            <a:fld id="{854B629B-C3CF-4EAB-BB98-3CA31F1F8F07}" type="slidenum">
              <a:rPr lang="en-US" smtClean="0"/>
              <a:pPr>
                <a:defRPr/>
              </a:pPr>
              <a:t>‹#›</a:t>
            </a:fld>
            <a:endParaRPr lang="en-US" sz="2000" dirty="0"/>
          </a:p>
        </p:txBody>
      </p:sp>
    </p:spTree>
  </p:cSld>
  <p:clrMap bg1="lt1" tx1="dk1" bg2="lt2" tx2="dk2" accent1="accent1" accent2="accent2" accent3="accent3" accent4="accent4" accent5="accent5" accent6="accent6" hlink="hlink" folHlink="folHlink"/>
  <p:sldLayoutIdLst>
    <p:sldLayoutId id="2147484635" r:id="rId1"/>
    <p:sldLayoutId id="2147484636" r:id="rId2"/>
    <p:sldLayoutId id="2147484637" r:id="rId3"/>
    <p:sldLayoutId id="2147484638" r:id="rId4"/>
    <p:sldLayoutId id="2147484639" r:id="rId5"/>
    <p:sldLayoutId id="2147484640" r:id="rId6"/>
    <p:sldLayoutId id="2147484641" r:id="rId7"/>
    <p:sldLayoutId id="2147484642" r:id="rId8"/>
    <p:sldLayoutId id="2147484643" r:id="rId9"/>
    <p:sldLayoutId id="2147484644" r:id="rId10"/>
    <p:sldLayoutId id="2147484645" r:id="rId11"/>
    <p:sldLayoutId id="2147484646" r:id="rId12"/>
  </p:sldLayoutIdLst>
  <p:hf hdr="0" ftr="0" dt="0"/>
  <p:txStyles>
    <p:titleStyle>
      <a:lvl1pPr algn="l" rtl="0" eaLnBrk="0" fontAlgn="base" hangingPunct="0">
        <a:lnSpc>
          <a:spcPts val="2800"/>
        </a:lnSpc>
        <a:spcBef>
          <a:spcPct val="0"/>
        </a:spcBef>
        <a:spcAft>
          <a:spcPct val="0"/>
        </a:spcAft>
        <a:defRPr sz="2800" b="1">
          <a:solidFill>
            <a:schemeClr val="bg1"/>
          </a:solidFill>
          <a:latin typeface="Calibri" pitchFamily="34" charset="0"/>
          <a:ea typeface="+mj-ea"/>
          <a:cs typeface="Calibri" pitchFamily="34" charset="0"/>
        </a:defRPr>
      </a:lvl1pPr>
      <a:lvl2pPr algn="l" rtl="0" eaLnBrk="0" fontAlgn="base" hangingPunct="0">
        <a:spcBef>
          <a:spcPct val="0"/>
        </a:spcBef>
        <a:spcAft>
          <a:spcPct val="0"/>
        </a:spcAft>
        <a:defRPr sz="3000">
          <a:solidFill>
            <a:schemeClr val="bg1"/>
          </a:solidFill>
          <a:latin typeface="Arial Bold" pitchFamily="1" charset="0"/>
          <a:ea typeface="Osaka" pitchFamily="1" charset="-128"/>
        </a:defRPr>
      </a:lvl2pPr>
      <a:lvl3pPr algn="l" rtl="0" eaLnBrk="0" fontAlgn="base" hangingPunct="0">
        <a:spcBef>
          <a:spcPct val="0"/>
        </a:spcBef>
        <a:spcAft>
          <a:spcPct val="0"/>
        </a:spcAft>
        <a:defRPr sz="3000">
          <a:solidFill>
            <a:schemeClr val="bg1"/>
          </a:solidFill>
          <a:latin typeface="Arial Bold" pitchFamily="1" charset="0"/>
          <a:ea typeface="Osaka" pitchFamily="1" charset="-128"/>
        </a:defRPr>
      </a:lvl3pPr>
      <a:lvl4pPr algn="l" rtl="0" eaLnBrk="0" fontAlgn="base" hangingPunct="0">
        <a:spcBef>
          <a:spcPct val="0"/>
        </a:spcBef>
        <a:spcAft>
          <a:spcPct val="0"/>
        </a:spcAft>
        <a:defRPr sz="3000">
          <a:solidFill>
            <a:schemeClr val="bg1"/>
          </a:solidFill>
          <a:latin typeface="Arial Bold" pitchFamily="1" charset="0"/>
          <a:ea typeface="Osaka" pitchFamily="1" charset="-128"/>
        </a:defRPr>
      </a:lvl4pPr>
      <a:lvl5pPr algn="l" rtl="0" eaLnBrk="0" fontAlgn="base" hangingPunct="0">
        <a:spcBef>
          <a:spcPct val="0"/>
        </a:spcBef>
        <a:spcAft>
          <a:spcPct val="0"/>
        </a:spcAft>
        <a:defRPr sz="3000">
          <a:solidFill>
            <a:schemeClr val="bg1"/>
          </a:solidFill>
          <a:latin typeface="Arial Bold" pitchFamily="1" charset="0"/>
          <a:ea typeface="Osaka" pitchFamily="1" charset="-128"/>
        </a:defRPr>
      </a:lvl5pPr>
      <a:lvl6pPr marL="457200" algn="l" rtl="0" fontAlgn="base">
        <a:spcBef>
          <a:spcPct val="0"/>
        </a:spcBef>
        <a:spcAft>
          <a:spcPct val="0"/>
        </a:spcAft>
        <a:defRPr sz="3000">
          <a:solidFill>
            <a:schemeClr val="bg1"/>
          </a:solidFill>
          <a:latin typeface="Arial Bold" pitchFamily="1" charset="0"/>
          <a:ea typeface="Osaka" pitchFamily="1" charset="-128"/>
        </a:defRPr>
      </a:lvl6pPr>
      <a:lvl7pPr marL="914400" algn="l" rtl="0" fontAlgn="base">
        <a:spcBef>
          <a:spcPct val="0"/>
        </a:spcBef>
        <a:spcAft>
          <a:spcPct val="0"/>
        </a:spcAft>
        <a:defRPr sz="3000">
          <a:solidFill>
            <a:schemeClr val="bg1"/>
          </a:solidFill>
          <a:latin typeface="Arial Bold" pitchFamily="1" charset="0"/>
          <a:ea typeface="Osaka" pitchFamily="1" charset="-128"/>
        </a:defRPr>
      </a:lvl7pPr>
      <a:lvl8pPr marL="1371600" algn="l" rtl="0" fontAlgn="base">
        <a:spcBef>
          <a:spcPct val="0"/>
        </a:spcBef>
        <a:spcAft>
          <a:spcPct val="0"/>
        </a:spcAft>
        <a:defRPr sz="3000">
          <a:solidFill>
            <a:schemeClr val="bg1"/>
          </a:solidFill>
          <a:latin typeface="Arial Bold" pitchFamily="1" charset="0"/>
          <a:ea typeface="Osaka" pitchFamily="1" charset="-128"/>
        </a:defRPr>
      </a:lvl8pPr>
      <a:lvl9pPr marL="1828800" algn="l" rtl="0" fontAlgn="base">
        <a:spcBef>
          <a:spcPct val="0"/>
        </a:spcBef>
        <a:spcAft>
          <a:spcPct val="0"/>
        </a:spcAft>
        <a:defRPr sz="3000">
          <a:solidFill>
            <a:schemeClr val="bg1"/>
          </a:solidFill>
          <a:latin typeface="Arial Bold" pitchFamily="1" charset="0"/>
          <a:ea typeface="Osaka" pitchFamily="1" charset="-128"/>
        </a:defRPr>
      </a:lvl9pPr>
    </p:titleStyle>
    <p:bodyStyle>
      <a:lvl1pPr marL="342900" indent="-3429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1" descr="Powerpoint Presentation3"/>
          <p:cNvPicPr>
            <a:picLocks noChangeAspect="1" noChangeArrowheads="1"/>
          </p:cNvPicPr>
          <p:nvPr/>
        </p:nvPicPr>
        <p:blipFill>
          <a:blip r:embed="rId3" cstate="print"/>
          <a:srcRect/>
          <a:stretch>
            <a:fillRect/>
          </a:stretch>
        </p:blipFill>
        <p:spPr bwMode="auto">
          <a:xfrm>
            <a:off x="0" y="-33338"/>
            <a:ext cx="9177338" cy="6891338"/>
          </a:xfrm>
          <a:prstGeom prst="rect">
            <a:avLst/>
          </a:prstGeom>
          <a:noFill/>
          <a:ln w="9525">
            <a:noFill/>
            <a:miter lim="800000"/>
            <a:headEnd/>
            <a:tailEnd/>
          </a:ln>
        </p:spPr>
      </p:pic>
      <p:sp>
        <p:nvSpPr>
          <p:cNvPr id="13315" name="Rectangle 12"/>
          <p:cNvSpPr>
            <a:spLocks noGrp="1" noChangeArrowheads="1"/>
          </p:cNvSpPr>
          <p:nvPr>
            <p:ph type="ctrTitle"/>
          </p:nvPr>
        </p:nvSpPr>
        <p:spPr>
          <a:xfrm>
            <a:off x="323528" y="692696"/>
            <a:ext cx="8064896" cy="2538388"/>
          </a:xfrm>
          <a:noFill/>
        </p:spPr>
        <p:txBody>
          <a:bodyPr/>
          <a:lstStyle/>
          <a:p>
            <a:pPr algn="r">
              <a:lnSpc>
                <a:spcPts val="4500"/>
              </a:lnSpc>
            </a:pPr>
            <a:r>
              <a:rPr lang="en-ZA" sz="4800" dirty="0" smtClean="0">
                <a:solidFill>
                  <a:srgbClr val="FFC000"/>
                </a:solidFill>
              </a:rPr>
              <a:t>University funding</a:t>
            </a:r>
            <a:br>
              <a:rPr lang="en-ZA" sz="4800" dirty="0" smtClean="0">
                <a:solidFill>
                  <a:srgbClr val="FFC000"/>
                </a:solidFill>
              </a:rPr>
            </a:br>
            <a:r>
              <a:rPr lang="en-ZA" sz="4800" dirty="0" smtClean="0">
                <a:solidFill>
                  <a:srgbClr val="FFC000"/>
                </a:solidFill>
              </a:rPr>
              <a:t>and the budget</a:t>
            </a:r>
            <a:endParaRPr lang="en-US" sz="4800" dirty="0" smtClean="0">
              <a:solidFill>
                <a:srgbClr val="FFC000"/>
              </a:solidFill>
            </a:endParaRPr>
          </a:p>
        </p:txBody>
      </p:sp>
      <p:sp>
        <p:nvSpPr>
          <p:cNvPr id="13316" name="Rectangle 13"/>
          <p:cNvSpPr>
            <a:spLocks noGrp="1" noChangeArrowheads="1"/>
          </p:cNvSpPr>
          <p:nvPr>
            <p:ph type="subTitle" idx="1"/>
          </p:nvPr>
        </p:nvSpPr>
        <p:spPr>
          <a:xfrm>
            <a:off x="930275" y="3573016"/>
            <a:ext cx="7543800" cy="341313"/>
          </a:xfrm>
          <a:noFill/>
        </p:spPr>
        <p:txBody>
          <a:bodyPr/>
          <a:lstStyle/>
          <a:p>
            <a:pPr algn="r"/>
            <a:r>
              <a:rPr lang="en-ZA" b="1" dirty="0">
                <a:solidFill>
                  <a:schemeClr val="bg1"/>
                </a:solidFill>
                <a:latin typeface="Calibri" panose="020F0502020204030204" pitchFamily="34" charset="0"/>
                <a:cs typeface="Calibri" panose="020F0502020204030204" pitchFamily="34" charset="0"/>
              </a:rPr>
              <a:t>Commission of Inquiry into Higher Education and Training </a:t>
            </a:r>
            <a:endParaRPr lang="en-US" b="1" dirty="0" smtClean="0">
              <a:solidFill>
                <a:schemeClr val="bg1"/>
              </a:solidFill>
              <a:latin typeface="Calibri" panose="020F0502020204030204" pitchFamily="34" charset="0"/>
              <a:cs typeface="Calibri" panose="020F0502020204030204" pitchFamily="34" charset="0"/>
            </a:endParaRPr>
          </a:p>
        </p:txBody>
      </p:sp>
      <p:sp>
        <p:nvSpPr>
          <p:cNvPr id="13317" name="Rectangle 14"/>
          <p:cNvSpPr>
            <a:spLocks noChangeArrowheads="1"/>
          </p:cNvSpPr>
          <p:nvPr/>
        </p:nvSpPr>
        <p:spPr bwMode="auto">
          <a:xfrm>
            <a:off x="750965" y="4005064"/>
            <a:ext cx="7696200" cy="1008112"/>
          </a:xfrm>
          <a:prstGeom prst="rect">
            <a:avLst/>
          </a:prstGeom>
          <a:noFill/>
          <a:ln w="9525">
            <a:noFill/>
            <a:miter lim="800000"/>
            <a:headEnd/>
            <a:tailEnd/>
          </a:ln>
        </p:spPr>
        <p:txBody>
          <a:bodyPr/>
          <a:lstStyle/>
          <a:p>
            <a:pPr algn="r" eaLnBrk="1" hangingPunct="1">
              <a:spcBef>
                <a:spcPct val="20000"/>
              </a:spcBef>
            </a:pPr>
            <a:r>
              <a:rPr lang="en-US" sz="1600" dirty="0" smtClean="0">
                <a:solidFill>
                  <a:schemeClr val="bg1"/>
                </a:solidFill>
                <a:latin typeface="Calibri" panose="020F0502020204030204" pitchFamily="34" charset="0"/>
                <a:ea typeface="Osaka" pitchFamily="1" charset="-128"/>
                <a:cs typeface="Calibri" panose="020F0502020204030204" pitchFamily="34" charset="0"/>
              </a:rPr>
              <a:t>Pravin Gordhan| Minister of Finance</a:t>
            </a:r>
          </a:p>
          <a:p>
            <a:pPr algn="r" eaLnBrk="1" hangingPunct="1">
              <a:spcBef>
                <a:spcPct val="20000"/>
              </a:spcBef>
            </a:pPr>
            <a:r>
              <a:rPr lang="en-US" sz="1600" dirty="0" smtClean="0">
                <a:solidFill>
                  <a:schemeClr val="bg1"/>
                </a:solidFill>
                <a:latin typeface="Calibri" panose="020F0502020204030204" pitchFamily="34" charset="0"/>
                <a:ea typeface="Osaka" pitchFamily="1" charset="-128"/>
                <a:cs typeface="Calibri" panose="020F0502020204030204" pitchFamily="34" charset="0"/>
              </a:rPr>
              <a:t>3 March 2017</a:t>
            </a:r>
            <a:endParaRPr lang="en-US" sz="1600" dirty="0">
              <a:solidFill>
                <a:schemeClr val="bg1"/>
              </a:solidFill>
              <a:latin typeface="Calibri" panose="020F0502020204030204" pitchFamily="34" charset="0"/>
              <a:ea typeface="Osaka" pitchFamily="1" charset="-128"/>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endParaRPr lang="en-US" dirty="0" smtClean="0"/>
          </a:p>
          <a:p>
            <a:pPr>
              <a:defRPr/>
            </a:pPr>
            <a:endParaRPr lang="en-US" dirty="0"/>
          </a:p>
        </p:txBody>
      </p:sp>
    </p:spTree>
    <p:extLst>
      <p:ext uri="{BB962C8B-B14F-4D97-AF65-F5344CB8AC3E}">
        <p14:creationId xmlns:p14="http://schemas.microsoft.com/office/powerpoint/2010/main" val="4008646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81728" y="3254"/>
            <a:ext cx="8893175" cy="689442"/>
          </a:xfrm>
        </p:spPr>
        <p:txBody>
          <a:bodyPr/>
          <a:lstStyle/>
          <a:p>
            <a:r>
              <a:rPr lang="en-US" altLang="en-US" sz="3200" b="1" dirty="0" smtClean="0"/>
              <a:t>Tax revenue shortfall in 2016/17</a:t>
            </a:r>
            <a:endParaRPr lang="en-ZA" altLang="en-US" sz="3200" b="1" dirty="0" smtClean="0"/>
          </a:p>
        </p:txBody>
      </p:sp>
      <p:sp>
        <p:nvSpPr>
          <p:cNvPr id="48131" name="Content Placeholder 2"/>
          <p:cNvSpPr>
            <a:spLocks noGrp="1"/>
          </p:cNvSpPr>
          <p:nvPr>
            <p:ph idx="1"/>
          </p:nvPr>
        </p:nvSpPr>
        <p:spPr>
          <a:xfrm>
            <a:off x="323528" y="935930"/>
            <a:ext cx="8424936" cy="5085358"/>
          </a:xfrm>
        </p:spPr>
        <p:txBody>
          <a:bodyPr/>
          <a:lstStyle/>
          <a:p>
            <a:pPr>
              <a:spcBef>
                <a:spcPts val="800"/>
              </a:spcBef>
              <a:defRPr/>
            </a:pPr>
            <a:r>
              <a:rPr lang="en-ZA" dirty="0"/>
              <a:t>Gross tax revenue for </a:t>
            </a:r>
            <a:r>
              <a:rPr lang="en-ZA" dirty="0" smtClean="0"/>
              <a:t>2016/17 is </a:t>
            </a:r>
            <a:r>
              <a:rPr lang="en-ZA" dirty="0"/>
              <a:t>R30.4 billion lower than the original estimate at the </a:t>
            </a:r>
            <a:r>
              <a:rPr lang="en-ZA" dirty="0" smtClean="0"/>
              <a:t>time of 2016 Budget.</a:t>
            </a:r>
          </a:p>
          <a:p>
            <a:pPr>
              <a:spcBef>
                <a:spcPts val="800"/>
              </a:spcBef>
              <a:defRPr/>
            </a:pPr>
            <a:r>
              <a:rPr lang="en-ZA" dirty="0" smtClean="0"/>
              <a:t>There </a:t>
            </a:r>
            <a:r>
              <a:rPr lang="en-ZA" dirty="0"/>
              <a:t>is uncertainty regarding the path of revenue collection. </a:t>
            </a:r>
            <a:r>
              <a:rPr lang="en-ZA" dirty="0" smtClean="0"/>
              <a:t>Risks </a:t>
            </a:r>
            <a:r>
              <a:rPr lang="en-ZA" dirty="0"/>
              <a:t>include weaker-than-expected economic growth, and concerns about tax morality, compliance and administration. </a:t>
            </a:r>
          </a:p>
          <a:p>
            <a:pPr>
              <a:spcBef>
                <a:spcPts val="800"/>
              </a:spcBef>
              <a:defRPr/>
            </a:pPr>
            <a:endParaRPr lang="en-ZA" dirty="0" smtClean="0"/>
          </a:p>
        </p:txBody>
      </p:sp>
      <p:sp>
        <p:nvSpPr>
          <p:cNvPr id="4" name="Slide Number Placeholder 3"/>
          <p:cNvSpPr>
            <a:spLocks noGrp="1"/>
          </p:cNvSpPr>
          <p:nvPr>
            <p:ph type="sldNum" sz="quarter" idx="12"/>
          </p:nvPr>
        </p:nvSpPr>
        <p:spPr/>
        <p:txBody>
          <a:bodyPr/>
          <a:lstStyle>
            <a:lvl1pPr>
              <a:defRPr sz="2400">
                <a:solidFill>
                  <a:schemeClr val="tx1"/>
                </a:solidFill>
                <a:latin typeface="Arial" panose="020B0604020202020204" pitchFamily="34" charset="0"/>
                <a:ea typeface="ＭＳ Ｐゴシック" pitchFamily="1" charset="-128"/>
              </a:defRPr>
            </a:lvl1pPr>
            <a:lvl2pPr marL="742950" indent="-285750">
              <a:defRPr sz="2400">
                <a:solidFill>
                  <a:schemeClr val="tx1"/>
                </a:solidFill>
                <a:latin typeface="Arial" panose="020B0604020202020204" pitchFamily="34" charset="0"/>
                <a:ea typeface="ＭＳ Ｐゴシック" pitchFamily="1" charset="-128"/>
              </a:defRPr>
            </a:lvl2pPr>
            <a:lvl3pPr marL="1143000" indent="-228600">
              <a:defRPr sz="2400">
                <a:solidFill>
                  <a:schemeClr val="tx1"/>
                </a:solidFill>
                <a:latin typeface="Arial" panose="020B0604020202020204" pitchFamily="34" charset="0"/>
                <a:ea typeface="ＭＳ Ｐゴシック" pitchFamily="1" charset="-128"/>
              </a:defRPr>
            </a:lvl3pPr>
            <a:lvl4pPr marL="1600200" indent="-228600">
              <a:defRPr sz="2400">
                <a:solidFill>
                  <a:schemeClr val="tx1"/>
                </a:solidFill>
                <a:latin typeface="Arial" panose="020B0604020202020204" pitchFamily="34" charset="0"/>
                <a:ea typeface="ＭＳ Ｐゴシック" pitchFamily="1" charset="-128"/>
              </a:defRPr>
            </a:lvl4pPr>
            <a:lvl5pPr marL="2057400" indent="-228600">
              <a:defRPr sz="2400">
                <a:solidFill>
                  <a:schemeClr val="tx1"/>
                </a:solidFill>
                <a:latin typeface="Arial" panose="020B0604020202020204"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itchFamily="1" charset="-128"/>
              </a:defRPr>
            </a:lvl9pPr>
          </a:lstStyle>
          <a:p>
            <a:fld id="{BF540A45-BFD4-4C0C-B83B-0C25DB40DD02}" type="slidenum">
              <a:rPr lang="en-US" altLang="en-US" sz="1400">
                <a:latin typeface="Calibri" panose="020F0502020204030204" pitchFamily="34" charset="0"/>
                <a:ea typeface="Osaka" pitchFamily="1" charset="-128"/>
              </a:rPr>
              <a:pPr/>
              <a:t>10</a:t>
            </a:fld>
            <a:endParaRPr lang="en-US" altLang="en-US" b="0" dirty="0">
              <a:latin typeface="Calibri" panose="020F0502020204030204" pitchFamily="34" charset="0"/>
              <a:ea typeface="Osaka" pitchFamily="1" charset="-128"/>
            </a:endParaRPr>
          </a:p>
        </p:txBody>
      </p:sp>
      <p:pic>
        <p:nvPicPr>
          <p:cNvPr id="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91881" y="3168152"/>
            <a:ext cx="5619018" cy="3653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3491881" y="2818054"/>
            <a:ext cx="5619018" cy="338554"/>
          </a:xfrm>
          <a:prstGeom prst="rect">
            <a:avLst/>
          </a:prstGeom>
          <a:solidFill>
            <a:schemeClr val="accent2">
              <a:lumMod val="75000"/>
            </a:schemeClr>
          </a:solidFill>
          <a:ln>
            <a:noFill/>
          </a:ln>
        </p:spPr>
        <p:txBody>
          <a:bodyPr wrap="square" rtlCol="0">
            <a:spAutoFit/>
          </a:bodyPr>
          <a:lstStyle>
            <a:defPPr>
              <a:defRPr lang="en-US"/>
            </a:defPPr>
            <a:lvl1pPr algn="r">
              <a:defRPr sz="1600" b="1">
                <a:solidFill>
                  <a:schemeClr val="bg1"/>
                </a:solidFill>
                <a:latin typeface="Calibri" pitchFamily="34" charset="0"/>
                <a:cs typeface="Calibri" pitchFamily="34" charset="0"/>
              </a:defRPr>
            </a:lvl1pPr>
          </a:lstStyle>
          <a:p>
            <a:r>
              <a:rPr lang="en-ZA" dirty="0"/>
              <a:t>Revenue </a:t>
            </a:r>
            <a:r>
              <a:rPr lang="en-ZA" dirty="0" smtClean="0"/>
              <a:t>performance against budget targets (2016/17)</a:t>
            </a:r>
            <a:endParaRPr lang="en-ZA" dirty="0"/>
          </a:p>
        </p:txBody>
      </p:sp>
    </p:spTree>
    <p:extLst>
      <p:ext uri="{BB962C8B-B14F-4D97-AF65-F5344CB8AC3E}">
        <p14:creationId xmlns:p14="http://schemas.microsoft.com/office/powerpoint/2010/main" val="30204873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4624"/>
            <a:ext cx="7772400" cy="838200"/>
          </a:xfrm>
        </p:spPr>
        <p:txBody>
          <a:bodyPr/>
          <a:lstStyle/>
          <a:p>
            <a:r>
              <a:rPr lang="en-ZA" dirty="0" smtClean="0"/>
              <a:t>Tax proposals</a:t>
            </a:r>
            <a:endParaRPr lang="en-ZA" dirty="0"/>
          </a:p>
        </p:txBody>
      </p:sp>
      <p:sp>
        <p:nvSpPr>
          <p:cNvPr id="3" name="Content Placeholder 2"/>
          <p:cNvSpPr>
            <a:spLocks noGrp="1"/>
          </p:cNvSpPr>
          <p:nvPr>
            <p:ph sz="half" idx="1"/>
          </p:nvPr>
        </p:nvSpPr>
        <p:spPr>
          <a:xfrm>
            <a:off x="179512" y="836712"/>
            <a:ext cx="8712968" cy="2376264"/>
          </a:xfrm>
        </p:spPr>
        <p:txBody>
          <a:bodyPr/>
          <a:lstStyle/>
          <a:p>
            <a:pPr algn="just">
              <a:spcBef>
                <a:spcPts val="600"/>
              </a:spcBef>
            </a:pPr>
            <a:r>
              <a:rPr lang="en-ZA" sz="1600" dirty="0">
                <a:latin typeface="Calibri" panose="020F0502020204030204" pitchFamily="34" charset="0"/>
                <a:cs typeface="Calibri" panose="020F0502020204030204" pitchFamily="34" charset="0"/>
              </a:rPr>
              <a:t>The tax proposals this year will raise an additional R28 </a:t>
            </a:r>
            <a:r>
              <a:rPr lang="en-ZA" sz="1600" dirty="0" smtClean="0">
                <a:latin typeface="Calibri" panose="020F0502020204030204" pitchFamily="34" charset="0"/>
                <a:cs typeface="Calibri" panose="020F0502020204030204" pitchFamily="34" charset="0"/>
              </a:rPr>
              <a:t>billion.</a:t>
            </a:r>
            <a:endParaRPr lang="en-ZA" sz="1600" dirty="0">
              <a:latin typeface="Calibri" panose="020F0502020204030204" pitchFamily="34" charset="0"/>
              <a:cs typeface="Calibri" panose="020F0502020204030204" pitchFamily="34" charset="0"/>
            </a:endParaRPr>
          </a:p>
          <a:p>
            <a:pPr>
              <a:spcBef>
                <a:spcPts val="600"/>
              </a:spcBef>
            </a:pPr>
            <a:r>
              <a:rPr lang="en-ZA" sz="1600" dirty="0" smtClean="0">
                <a:latin typeface="Calibri" panose="020F0502020204030204" pitchFamily="34" charset="0"/>
                <a:cs typeface="Calibri" panose="020F0502020204030204" pitchFamily="34" charset="0"/>
              </a:rPr>
              <a:t>A </a:t>
            </a:r>
            <a:r>
              <a:rPr lang="en-ZA" sz="1600" dirty="0">
                <a:latin typeface="Calibri" panose="020F0502020204030204" pitchFamily="34" charset="0"/>
                <a:cs typeface="Calibri" panose="020F0502020204030204" pitchFamily="34" charset="0"/>
              </a:rPr>
              <a:t>new top personal income tax rate of 45 per cent for those with taxable incomes above R1.5 million.</a:t>
            </a:r>
          </a:p>
          <a:p>
            <a:pPr>
              <a:spcBef>
                <a:spcPts val="600"/>
              </a:spcBef>
            </a:pPr>
            <a:r>
              <a:rPr lang="en-ZA" sz="1600" dirty="0" smtClean="0">
                <a:latin typeface="Calibri" panose="020F0502020204030204" pitchFamily="34" charset="0"/>
                <a:cs typeface="Calibri" panose="020F0502020204030204" pitchFamily="34" charset="0"/>
              </a:rPr>
              <a:t>An </a:t>
            </a:r>
            <a:r>
              <a:rPr lang="en-ZA" sz="1600" dirty="0">
                <a:latin typeface="Calibri" panose="020F0502020204030204" pitchFamily="34" charset="0"/>
                <a:cs typeface="Calibri" panose="020F0502020204030204" pitchFamily="34" charset="0"/>
              </a:rPr>
              <a:t>increase in the dividend withholding tax rate from 15 per cent to 20 per cent.</a:t>
            </a:r>
          </a:p>
          <a:p>
            <a:pPr>
              <a:spcBef>
                <a:spcPts val="600"/>
              </a:spcBef>
            </a:pPr>
            <a:r>
              <a:rPr lang="en-ZA" sz="1600" dirty="0" smtClean="0">
                <a:latin typeface="Calibri" panose="020F0502020204030204" pitchFamily="34" charset="0"/>
                <a:cs typeface="Calibri" panose="020F0502020204030204" pitchFamily="34" charset="0"/>
              </a:rPr>
              <a:t>Limited </a:t>
            </a:r>
            <a:r>
              <a:rPr lang="en-ZA" sz="1600" dirty="0">
                <a:latin typeface="Calibri" panose="020F0502020204030204" pitchFamily="34" charset="0"/>
                <a:cs typeface="Calibri" panose="020F0502020204030204" pitchFamily="34" charset="0"/>
              </a:rPr>
              <a:t>bracket creep relief, increasing the tax free threshold from R75 000 to R75 750</a:t>
            </a:r>
            <a:r>
              <a:rPr lang="en-ZA" sz="1600" dirty="0" smtClean="0">
                <a:latin typeface="Calibri" panose="020F0502020204030204" pitchFamily="34" charset="0"/>
                <a:cs typeface="Calibri" panose="020F0502020204030204" pitchFamily="34" charset="0"/>
              </a:rPr>
              <a:t>.</a:t>
            </a:r>
            <a:endParaRPr lang="en-ZA" sz="1600" dirty="0">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2"/>
          </p:nvPr>
        </p:nvSpPr>
        <p:spPr/>
        <p:txBody>
          <a:bodyPr/>
          <a:lstStyle/>
          <a:p>
            <a:pPr>
              <a:defRPr/>
            </a:pPr>
            <a:fld id="{C7CBD619-D469-4E3D-8614-3FF885B711C9}" type="slidenum">
              <a:rPr lang="en-US" smtClean="0"/>
              <a:pPr>
                <a:defRPr/>
              </a:pPr>
              <a:t>11</a:t>
            </a:fld>
            <a:endParaRPr lang="en-US" sz="1400" b="0" dirty="0">
              <a:solidFill>
                <a:schemeClr val="tx1"/>
              </a:solidFill>
              <a:latin typeface="+mn-lt"/>
            </a:endParaRPr>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3888" y="3192865"/>
            <a:ext cx="5444313" cy="3548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3563887" y="2874422"/>
            <a:ext cx="5444313" cy="338554"/>
          </a:xfrm>
          <a:prstGeom prst="rect">
            <a:avLst/>
          </a:prstGeom>
          <a:solidFill>
            <a:schemeClr val="accent2">
              <a:lumMod val="75000"/>
            </a:schemeClr>
          </a:solidFill>
          <a:ln>
            <a:noFill/>
          </a:ln>
        </p:spPr>
        <p:txBody>
          <a:bodyPr wrap="square" rtlCol="0">
            <a:spAutoFit/>
          </a:bodyPr>
          <a:lstStyle>
            <a:defPPr>
              <a:defRPr lang="en-US"/>
            </a:defPPr>
            <a:lvl1pPr algn="r">
              <a:defRPr sz="1600" b="1">
                <a:solidFill>
                  <a:schemeClr val="bg1"/>
                </a:solidFill>
                <a:latin typeface="Calibri" pitchFamily="34" charset="0"/>
                <a:cs typeface="Calibri" pitchFamily="34" charset="0"/>
              </a:defRPr>
            </a:lvl1pPr>
          </a:lstStyle>
          <a:p>
            <a:r>
              <a:rPr lang="en-ZA" dirty="0"/>
              <a:t>Revenue impact of tax proposals</a:t>
            </a:r>
          </a:p>
        </p:txBody>
      </p:sp>
      <p:sp>
        <p:nvSpPr>
          <p:cNvPr id="6" name="Rectangle 5"/>
          <p:cNvSpPr/>
          <p:nvPr/>
        </p:nvSpPr>
        <p:spPr>
          <a:xfrm>
            <a:off x="179512" y="2448758"/>
            <a:ext cx="3312368" cy="2708434"/>
          </a:xfrm>
          <a:prstGeom prst="rect">
            <a:avLst/>
          </a:prstGeom>
        </p:spPr>
        <p:txBody>
          <a:bodyPr wrap="square">
            <a:spAutoFit/>
          </a:bodyPr>
          <a:lstStyle/>
          <a:p>
            <a:pPr marL="342900" indent="-342900" algn="just">
              <a:spcBef>
                <a:spcPts val="600"/>
              </a:spcBef>
              <a:buFont typeface="Wingdings" panose="05000000000000000000" pitchFamily="2" charset="2"/>
              <a:buChar char="§"/>
            </a:pPr>
            <a:r>
              <a:rPr lang="en-ZA" sz="1600" dirty="0">
                <a:latin typeface="Calibri" panose="020F0502020204030204" pitchFamily="34" charset="0"/>
                <a:ea typeface="+mn-ea"/>
                <a:cs typeface="Calibri" panose="020F0502020204030204" pitchFamily="34" charset="0"/>
              </a:rPr>
              <a:t>An increase of 30c/litre in the general fuel levy and 9c/litre in the road accident fund levy. </a:t>
            </a:r>
          </a:p>
          <a:p>
            <a:pPr marL="342900" indent="-342900" algn="just">
              <a:spcBef>
                <a:spcPts val="600"/>
              </a:spcBef>
              <a:buFont typeface="Wingdings" panose="05000000000000000000" pitchFamily="2" charset="2"/>
              <a:buChar char="§"/>
            </a:pPr>
            <a:r>
              <a:rPr lang="en-ZA" sz="1600" dirty="0">
                <a:latin typeface="Calibri" panose="020F0502020204030204" pitchFamily="34" charset="0"/>
                <a:ea typeface="+mn-ea"/>
                <a:cs typeface="Calibri" panose="020F0502020204030204" pitchFamily="34" charset="0"/>
              </a:rPr>
              <a:t>Increases in the excise duties for alcohol and tobacco, of between 6 per cent and 10 per cent.</a:t>
            </a:r>
          </a:p>
          <a:p>
            <a:pPr marL="342900" indent="-342900" algn="just">
              <a:spcBef>
                <a:spcPts val="600"/>
              </a:spcBef>
              <a:buFont typeface="Wingdings" panose="05000000000000000000" pitchFamily="2" charset="2"/>
              <a:buChar char="§"/>
            </a:pPr>
            <a:r>
              <a:rPr lang="en-ZA" sz="1600" dirty="0" smtClean="0">
                <a:latin typeface="Calibri" panose="020F0502020204030204" pitchFamily="34" charset="0"/>
                <a:ea typeface="+mn-ea"/>
                <a:cs typeface="Calibri" panose="020F0502020204030204" pitchFamily="34" charset="0"/>
              </a:rPr>
              <a:t>An </a:t>
            </a:r>
            <a:r>
              <a:rPr lang="en-ZA" sz="1600" dirty="0">
                <a:latin typeface="Calibri" panose="020F0502020204030204" pitchFamily="34" charset="0"/>
                <a:ea typeface="+mn-ea"/>
                <a:cs typeface="Calibri" panose="020F0502020204030204" pitchFamily="34" charset="0"/>
              </a:rPr>
              <a:t>increase in the </a:t>
            </a:r>
            <a:r>
              <a:rPr lang="en-ZA" sz="1600" dirty="0" smtClean="0">
                <a:latin typeface="Calibri" panose="020F0502020204030204" pitchFamily="34" charset="0"/>
                <a:ea typeface="+mn-ea"/>
                <a:cs typeface="Calibri" panose="020F0502020204030204" pitchFamily="34" charset="0"/>
              </a:rPr>
              <a:t>transfer duty threshold from </a:t>
            </a:r>
            <a:r>
              <a:rPr lang="en-ZA" sz="1600" dirty="0">
                <a:latin typeface="Calibri" panose="020F0502020204030204" pitchFamily="34" charset="0"/>
                <a:ea typeface="+mn-ea"/>
                <a:cs typeface="Calibri" panose="020F0502020204030204" pitchFamily="34" charset="0"/>
              </a:rPr>
              <a:t>R750 000 to R900 </a:t>
            </a:r>
            <a:r>
              <a:rPr lang="en-ZA" sz="1600" dirty="0" smtClean="0">
                <a:latin typeface="Calibri" panose="020F0502020204030204" pitchFamily="34" charset="0"/>
                <a:ea typeface="+mn-ea"/>
                <a:cs typeface="Calibri" panose="020F0502020204030204" pitchFamily="34" charset="0"/>
              </a:rPr>
              <a:t>00 will provide relief to the </a:t>
            </a:r>
            <a:r>
              <a:rPr lang="en-ZA" sz="1600" dirty="0">
                <a:latin typeface="Calibri" panose="020F0502020204030204" pitchFamily="34" charset="0"/>
                <a:ea typeface="+mn-ea"/>
                <a:cs typeface="Calibri" panose="020F0502020204030204" pitchFamily="34" charset="0"/>
              </a:rPr>
              <a:t>affordable housing </a:t>
            </a:r>
            <a:r>
              <a:rPr lang="en-ZA" sz="1600" dirty="0" smtClean="0">
                <a:latin typeface="Calibri" panose="020F0502020204030204" pitchFamily="34" charset="0"/>
                <a:ea typeface="+mn-ea"/>
                <a:cs typeface="Calibri" panose="020F0502020204030204" pitchFamily="34" charset="0"/>
              </a:rPr>
              <a:t>market. </a:t>
            </a:r>
            <a:endParaRPr lang="en-ZA" sz="1600" dirty="0">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16962495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Consolidated fiscal framework</a:t>
            </a:r>
            <a:endParaRPr lang="en-ZA" dirty="0"/>
          </a:p>
        </p:txBody>
      </p:sp>
      <p:sp>
        <p:nvSpPr>
          <p:cNvPr id="4" name="Slide Number Placeholder 3"/>
          <p:cNvSpPr>
            <a:spLocks noGrp="1"/>
          </p:cNvSpPr>
          <p:nvPr>
            <p:ph type="sldNum" sz="quarter" idx="12"/>
          </p:nvPr>
        </p:nvSpPr>
        <p:spPr/>
        <p:txBody>
          <a:bodyPr/>
          <a:lstStyle/>
          <a:p>
            <a:pPr>
              <a:defRPr/>
            </a:pPr>
            <a:fld id="{105EE355-9DC3-44A4-AFD3-128FBF2D6DE1}" type="slidenum">
              <a:rPr lang="en-US" smtClean="0"/>
              <a:pPr>
                <a:defRPr/>
              </a:pPr>
              <a:t>12</a:t>
            </a:fld>
            <a:endParaRPr lang="en-US" sz="2400" b="0" dirty="0"/>
          </a:p>
        </p:txBody>
      </p:sp>
      <p:sp>
        <p:nvSpPr>
          <p:cNvPr id="6" name="TextBox 5"/>
          <p:cNvSpPr txBox="1"/>
          <p:nvPr/>
        </p:nvSpPr>
        <p:spPr>
          <a:xfrm>
            <a:off x="179511" y="836712"/>
            <a:ext cx="8693223" cy="2631490"/>
          </a:xfrm>
          <a:prstGeom prst="rect">
            <a:avLst/>
          </a:prstGeom>
          <a:noFill/>
        </p:spPr>
        <p:txBody>
          <a:bodyPr wrap="square" rtlCol="0">
            <a:spAutoFit/>
          </a:bodyPr>
          <a:lstStyle/>
          <a:p>
            <a:pPr marL="285750" lvl="0" indent="-285750" algn="just">
              <a:spcBef>
                <a:spcPts val="600"/>
              </a:spcBef>
              <a:spcAft>
                <a:spcPts val="600"/>
              </a:spcAft>
              <a:buFont typeface="Wingdings" panose="05000000000000000000" pitchFamily="2" charset="2"/>
              <a:buChar char="§"/>
            </a:pPr>
            <a:r>
              <a:rPr lang="en-ZA" sz="1800" dirty="0">
                <a:latin typeface="Calibri" panose="020F0502020204030204" pitchFamily="34" charset="0"/>
                <a:cs typeface="Calibri" panose="020F0502020204030204" pitchFamily="34" charset="0"/>
              </a:rPr>
              <a:t>G</a:t>
            </a:r>
            <a:r>
              <a:rPr lang="en-ZA" sz="1800" dirty="0" smtClean="0">
                <a:latin typeface="Calibri" panose="020F0502020204030204" pitchFamily="34" charset="0"/>
                <a:cs typeface="Calibri" panose="020F0502020204030204" pitchFamily="34" charset="0"/>
              </a:rPr>
              <a:t>overnment </a:t>
            </a:r>
            <a:r>
              <a:rPr lang="en-ZA" sz="1800" dirty="0">
                <a:latin typeface="Calibri" panose="020F0502020204030204" pitchFamily="34" charset="0"/>
                <a:cs typeface="Calibri" panose="020F0502020204030204" pitchFamily="34" charset="0"/>
              </a:rPr>
              <a:t>is committed to a measured path of fiscal consolidation that contains the budget deficit and stabilises public debt. </a:t>
            </a:r>
            <a:endParaRPr lang="en-ZA" sz="1800" dirty="0" smtClean="0">
              <a:latin typeface="Calibri" panose="020F0502020204030204" pitchFamily="34" charset="0"/>
              <a:cs typeface="Calibri" panose="020F0502020204030204" pitchFamily="34" charset="0"/>
            </a:endParaRPr>
          </a:p>
          <a:p>
            <a:pPr marL="285750" indent="-285750" algn="just">
              <a:spcBef>
                <a:spcPts val="600"/>
              </a:spcBef>
              <a:spcAft>
                <a:spcPts val="600"/>
              </a:spcAft>
              <a:buFont typeface="Wingdings" panose="05000000000000000000" pitchFamily="2" charset="2"/>
              <a:buChar char="§"/>
            </a:pPr>
            <a:r>
              <a:rPr lang="en-ZA" sz="1800" dirty="0">
                <a:latin typeface="Calibri" panose="020F0502020204030204" pitchFamily="34" charset="0"/>
                <a:cs typeface="Calibri" panose="020F0502020204030204" pitchFamily="34" charset="0"/>
              </a:rPr>
              <a:t>The combination of a lower expenditure ceiling and higher taxes will narrow the consolidated budget deficit from an estimated 3.4 per cent of GDP in 2016/17 to 2.6 per cent by 2019/20. </a:t>
            </a:r>
            <a:endParaRPr lang="en-ZA" sz="1800" dirty="0"/>
          </a:p>
          <a:p>
            <a:pPr lvl="0" algn="just"/>
            <a:endParaRPr lang="en-ZA" sz="1800" dirty="0" smtClean="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endParaRPr lang="en-ZA" sz="1800" dirty="0" smtClean="0">
              <a:latin typeface="Calibri" panose="020F0502020204030204" pitchFamily="34" charset="0"/>
              <a:cs typeface="Calibri" panose="020F0502020204030204" pitchFamily="34" charset="0"/>
            </a:endParaRPr>
          </a:p>
          <a:p>
            <a:endParaRPr lang="en-ZA" dirty="0"/>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59" y="3092999"/>
            <a:ext cx="8496945" cy="37203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611559" y="2754445"/>
            <a:ext cx="8496945" cy="338554"/>
          </a:xfrm>
          <a:prstGeom prst="rect">
            <a:avLst/>
          </a:prstGeom>
          <a:solidFill>
            <a:schemeClr val="accent2">
              <a:lumMod val="75000"/>
            </a:schemeClr>
          </a:solidFill>
          <a:ln>
            <a:noFill/>
          </a:ln>
        </p:spPr>
        <p:txBody>
          <a:bodyPr wrap="square" rtlCol="0">
            <a:spAutoFit/>
          </a:bodyPr>
          <a:lstStyle>
            <a:defPPr>
              <a:defRPr lang="en-US"/>
            </a:defPPr>
            <a:lvl1pPr algn="r">
              <a:defRPr sz="1600" b="1">
                <a:solidFill>
                  <a:schemeClr val="bg1"/>
                </a:solidFill>
                <a:latin typeface="Calibri" pitchFamily="34" charset="0"/>
                <a:cs typeface="Calibri" pitchFamily="34" charset="0"/>
              </a:defRPr>
            </a:lvl1pPr>
          </a:lstStyle>
          <a:p>
            <a:r>
              <a:rPr lang="en-ZA" dirty="0"/>
              <a:t>Consolidated fiscal framework</a:t>
            </a:r>
          </a:p>
        </p:txBody>
      </p:sp>
    </p:spTree>
    <p:extLst>
      <p:ext uri="{BB962C8B-B14F-4D97-AF65-F5344CB8AC3E}">
        <p14:creationId xmlns:p14="http://schemas.microsoft.com/office/powerpoint/2010/main" val="18164598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Main budget primary deficit continues to narrow</a:t>
            </a:r>
            <a:endParaRPr lang="en-ZA" dirty="0"/>
          </a:p>
        </p:txBody>
      </p:sp>
      <p:sp>
        <p:nvSpPr>
          <p:cNvPr id="4" name="Slide Number Placeholder 3"/>
          <p:cNvSpPr>
            <a:spLocks noGrp="1"/>
          </p:cNvSpPr>
          <p:nvPr>
            <p:ph type="sldNum" sz="quarter" idx="12"/>
          </p:nvPr>
        </p:nvSpPr>
        <p:spPr/>
        <p:txBody>
          <a:bodyPr/>
          <a:lstStyle/>
          <a:p>
            <a:pPr>
              <a:defRPr/>
            </a:pPr>
            <a:fld id="{105EE355-9DC3-44A4-AFD3-128FBF2D6DE1}" type="slidenum">
              <a:rPr lang="en-US" smtClean="0"/>
              <a:pPr>
                <a:defRPr/>
              </a:pPr>
              <a:t>13</a:t>
            </a:fld>
            <a:endParaRPr lang="en-US" sz="2400" b="0" dirty="0"/>
          </a:p>
        </p:txBody>
      </p:sp>
      <p:sp>
        <p:nvSpPr>
          <p:cNvPr id="5" name="TextBox 4"/>
          <p:cNvSpPr txBox="1"/>
          <p:nvPr/>
        </p:nvSpPr>
        <p:spPr>
          <a:xfrm>
            <a:off x="179512" y="764704"/>
            <a:ext cx="8762619" cy="1908215"/>
          </a:xfrm>
          <a:prstGeom prst="rect">
            <a:avLst/>
          </a:prstGeom>
          <a:noFill/>
        </p:spPr>
        <p:txBody>
          <a:bodyPr wrap="square" rtlCol="0">
            <a:spAutoFit/>
          </a:bodyPr>
          <a:lstStyle/>
          <a:p>
            <a:pPr marL="285750" indent="-285750">
              <a:spcBef>
                <a:spcPts val="600"/>
              </a:spcBef>
              <a:spcAft>
                <a:spcPts val="0"/>
              </a:spcAft>
              <a:buFont typeface="Wingdings" panose="05000000000000000000" pitchFamily="2" charset="2"/>
              <a:buChar char="§"/>
            </a:pPr>
            <a:r>
              <a:rPr lang="en-ZA" sz="1800" dirty="0">
                <a:latin typeface="Calibri" panose="020F0502020204030204" pitchFamily="34" charset="0"/>
                <a:cs typeface="Calibri" panose="020F0502020204030204" pitchFamily="34" charset="0"/>
              </a:rPr>
              <a:t>Despite revenue underperformance, the main budget primary deficit </a:t>
            </a:r>
            <a:r>
              <a:rPr lang="en-ZA" sz="1800" dirty="0" smtClean="0">
                <a:latin typeface="Calibri" panose="020F0502020204030204" pitchFamily="34" charset="0"/>
                <a:cs typeface="Calibri" panose="020F0502020204030204" pitchFamily="34" charset="0"/>
              </a:rPr>
              <a:t>will </a:t>
            </a:r>
            <a:r>
              <a:rPr lang="en-ZA" sz="1800" dirty="0">
                <a:latin typeface="Calibri" panose="020F0502020204030204" pitchFamily="34" charset="0"/>
                <a:cs typeface="Calibri" panose="020F0502020204030204" pitchFamily="34" charset="0"/>
              </a:rPr>
              <a:t>halve from 1 per cent of GDP in 2015/16 to 0.5 per cent of GDP by the end of 2016/17. </a:t>
            </a:r>
            <a:endParaRPr lang="en-ZA" sz="1800" dirty="0" smtClean="0">
              <a:latin typeface="Calibri" panose="020F0502020204030204" pitchFamily="34" charset="0"/>
              <a:cs typeface="Calibri" panose="020F0502020204030204" pitchFamily="34" charset="0"/>
            </a:endParaRPr>
          </a:p>
          <a:p>
            <a:pPr marL="285750" indent="-285750" algn="just">
              <a:spcBef>
                <a:spcPts val="600"/>
              </a:spcBef>
              <a:spcAft>
                <a:spcPts val="0"/>
              </a:spcAft>
              <a:buFont typeface="Wingdings" panose="05000000000000000000" pitchFamily="2" charset="2"/>
              <a:buChar char="§"/>
            </a:pPr>
            <a:r>
              <a:rPr lang="en-ZA" sz="1800" dirty="0" smtClean="0">
                <a:latin typeface="Calibri" panose="020F0502020204030204" pitchFamily="34" charset="0"/>
                <a:cs typeface="Calibri" panose="020F0502020204030204" pitchFamily="34" charset="0"/>
              </a:rPr>
              <a:t>Main budget non-interest spending has stabilised at around 26 per cent of GDP</a:t>
            </a:r>
            <a:endParaRPr lang="en-ZA" sz="1800" dirty="0">
              <a:latin typeface="Calibri" panose="020F0502020204030204" pitchFamily="34" charset="0"/>
              <a:cs typeface="Calibri" panose="020F0502020204030204" pitchFamily="34" charset="0"/>
            </a:endParaRPr>
          </a:p>
          <a:p>
            <a:pPr marL="285750" indent="-285750">
              <a:spcBef>
                <a:spcPts val="600"/>
              </a:spcBef>
              <a:spcAft>
                <a:spcPts val="0"/>
              </a:spcAft>
              <a:buFont typeface="Wingdings" panose="05000000000000000000" pitchFamily="2" charset="2"/>
              <a:buChar char="§"/>
            </a:pPr>
            <a:r>
              <a:rPr lang="en-ZA" sz="1800" dirty="0" smtClean="0">
                <a:latin typeface="Calibri" panose="020F0502020204030204" pitchFamily="34" charset="0"/>
                <a:cs typeface="Calibri" panose="020F0502020204030204" pitchFamily="34" charset="0"/>
              </a:rPr>
              <a:t>Tax increases and buoyancy over the last five years have supported a substantial improvement in revenue</a:t>
            </a:r>
          </a:p>
          <a:p>
            <a:pPr marL="285750" lvl="0" indent="-285750">
              <a:spcAft>
                <a:spcPts val="0"/>
              </a:spcAft>
              <a:buFont typeface="Arial" panose="020B0604020202020204" pitchFamily="34" charset="0"/>
              <a:buChar char="•"/>
            </a:pPr>
            <a:endParaRPr lang="en-ZA" sz="1800" dirty="0">
              <a:latin typeface="Calibri" panose="020F0502020204030204" pitchFamily="34" charset="0"/>
              <a:cs typeface="Calibri" panose="020F0502020204030204" pitchFamily="34" charset="0"/>
            </a:endParaRPr>
          </a:p>
        </p:txBody>
      </p:sp>
      <p:sp>
        <p:nvSpPr>
          <p:cNvPr id="8" name="TextBox 7"/>
          <p:cNvSpPr txBox="1"/>
          <p:nvPr/>
        </p:nvSpPr>
        <p:spPr>
          <a:xfrm>
            <a:off x="1907703" y="2413346"/>
            <a:ext cx="7178443" cy="338554"/>
          </a:xfrm>
          <a:prstGeom prst="rect">
            <a:avLst/>
          </a:prstGeom>
          <a:solidFill>
            <a:schemeClr val="accent2">
              <a:lumMod val="75000"/>
            </a:schemeClr>
          </a:solidFill>
          <a:ln>
            <a:noFill/>
          </a:ln>
        </p:spPr>
        <p:txBody>
          <a:bodyPr wrap="square" rtlCol="0">
            <a:spAutoFit/>
          </a:bodyPr>
          <a:lstStyle>
            <a:defPPr>
              <a:defRPr lang="en-US"/>
            </a:defPPr>
            <a:lvl1pPr algn="r">
              <a:defRPr sz="1600" b="1">
                <a:solidFill>
                  <a:schemeClr val="bg1"/>
                </a:solidFill>
                <a:latin typeface="Calibri" pitchFamily="34" charset="0"/>
                <a:cs typeface="Calibri" pitchFamily="34" charset="0"/>
              </a:defRPr>
            </a:lvl1pPr>
          </a:lstStyle>
          <a:p>
            <a:r>
              <a:rPr lang="en-ZA" dirty="0"/>
              <a:t>Main budget revenue and non-interest spending</a:t>
            </a:r>
          </a:p>
        </p:txBody>
      </p:sp>
      <p:pic>
        <p:nvPicPr>
          <p:cNvPr id="717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7704" y="2788810"/>
            <a:ext cx="7178443" cy="3974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70165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12088" cy="616496"/>
          </a:xfrm>
        </p:spPr>
        <p:txBody>
          <a:bodyPr/>
          <a:lstStyle/>
          <a:p>
            <a:pPr algn="just">
              <a:spcBef>
                <a:spcPts val="600"/>
              </a:spcBef>
              <a:spcAft>
                <a:spcPts val="600"/>
              </a:spcAft>
            </a:pPr>
            <a:r>
              <a:rPr lang="en-ZA" dirty="0" smtClean="0"/>
              <a:t>Net debt </a:t>
            </a:r>
            <a:r>
              <a:rPr lang="en-ZA" dirty="0"/>
              <a:t>stabilising </a:t>
            </a:r>
            <a:r>
              <a:rPr lang="en-ZA" dirty="0" smtClean="0"/>
              <a:t>below 50 per cent </a:t>
            </a:r>
            <a:r>
              <a:rPr lang="en-ZA" dirty="0"/>
              <a:t>of </a:t>
            </a:r>
            <a:r>
              <a:rPr lang="en-ZA" dirty="0" smtClean="0"/>
              <a:t>GDP</a:t>
            </a:r>
            <a:endParaRPr lang="en-ZA" dirty="0"/>
          </a:p>
        </p:txBody>
      </p:sp>
      <p:sp>
        <p:nvSpPr>
          <p:cNvPr id="4" name="Slide Number Placeholder 3"/>
          <p:cNvSpPr>
            <a:spLocks noGrp="1"/>
          </p:cNvSpPr>
          <p:nvPr>
            <p:ph type="sldNum" sz="quarter" idx="12"/>
          </p:nvPr>
        </p:nvSpPr>
        <p:spPr/>
        <p:txBody>
          <a:bodyPr/>
          <a:lstStyle/>
          <a:p>
            <a:pPr>
              <a:defRPr/>
            </a:pPr>
            <a:fld id="{105EE355-9DC3-44A4-AFD3-128FBF2D6DE1}" type="slidenum">
              <a:rPr lang="en-US" smtClean="0"/>
              <a:pPr>
                <a:defRPr/>
              </a:pPr>
              <a:t>14</a:t>
            </a:fld>
            <a:endParaRPr lang="en-US" sz="2400" b="0" dirty="0"/>
          </a:p>
        </p:txBody>
      </p:sp>
      <p:sp>
        <p:nvSpPr>
          <p:cNvPr id="10" name="TextBox 9"/>
          <p:cNvSpPr txBox="1"/>
          <p:nvPr/>
        </p:nvSpPr>
        <p:spPr>
          <a:xfrm>
            <a:off x="1646415" y="1074222"/>
            <a:ext cx="7420904" cy="338554"/>
          </a:xfrm>
          <a:prstGeom prst="rect">
            <a:avLst/>
          </a:prstGeom>
          <a:solidFill>
            <a:schemeClr val="accent2">
              <a:lumMod val="75000"/>
            </a:schemeClr>
          </a:solidFill>
          <a:ln>
            <a:noFill/>
          </a:ln>
        </p:spPr>
        <p:txBody>
          <a:bodyPr wrap="square" rtlCol="0">
            <a:spAutoFit/>
          </a:bodyPr>
          <a:lstStyle>
            <a:defPPr>
              <a:defRPr lang="en-US"/>
            </a:defPPr>
            <a:lvl1pPr algn="r">
              <a:defRPr sz="1600" b="1">
                <a:solidFill>
                  <a:schemeClr val="bg1"/>
                </a:solidFill>
                <a:latin typeface="Calibri" pitchFamily="34" charset="0"/>
                <a:cs typeface="Calibri" pitchFamily="34" charset="0"/>
              </a:defRPr>
            </a:lvl1pPr>
          </a:lstStyle>
          <a:p>
            <a:r>
              <a:rPr lang="en-ZA" dirty="0"/>
              <a:t>Gross and net debt outlook </a:t>
            </a:r>
          </a:p>
        </p:txBody>
      </p:sp>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46415" y="1427980"/>
            <a:ext cx="7420904" cy="5384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75362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48208"/>
            <a:ext cx="8740080" cy="54448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ZA" sz="2400" dirty="0" smtClean="0"/>
              <a:t>The trend rate of growth has fallen</a:t>
            </a:r>
            <a:endParaRPr lang="en-ZA" sz="2400" dirty="0"/>
          </a:p>
        </p:txBody>
      </p:sp>
      <p:sp>
        <p:nvSpPr>
          <p:cNvPr id="4" name="Slide Number Placeholder 3"/>
          <p:cNvSpPr>
            <a:spLocks noGrp="1"/>
          </p:cNvSpPr>
          <p:nvPr>
            <p:ph type="sldNum" sz="quarter" idx="4294967295"/>
          </p:nvPr>
        </p:nvSpPr>
        <p:spPr>
          <a:xfrm>
            <a:off x="8316416" y="6453336"/>
            <a:ext cx="792088" cy="270669"/>
          </a:xfrm>
          <a:prstGeom prst="rect">
            <a:avLst/>
          </a:prstGeom>
        </p:spPr>
        <p:txBody>
          <a:bodyPr/>
          <a:lstStyle/>
          <a:p>
            <a:pPr>
              <a:defRPr/>
            </a:pPr>
            <a:fld id="{73338B24-01BD-4267-8A8D-07730CD702AD}" type="slidenum">
              <a:rPr lang="en-US" smtClean="0">
                <a:solidFill>
                  <a:srgbClr val="FFC000"/>
                </a:solidFill>
              </a:rPr>
              <a:pPr>
                <a:defRPr/>
              </a:pPr>
              <a:t>15</a:t>
            </a:fld>
            <a:endParaRPr lang="en-US" sz="1800" b="0" dirty="0">
              <a:solidFill>
                <a:srgbClr val="FFC000"/>
              </a:solidFill>
            </a:endParaRPr>
          </a:p>
        </p:txBody>
      </p:sp>
      <p:sp>
        <p:nvSpPr>
          <p:cNvPr id="7" name="Rectangle 6"/>
          <p:cNvSpPr/>
          <p:nvPr/>
        </p:nvSpPr>
        <p:spPr>
          <a:xfrm>
            <a:off x="1818447" y="5709156"/>
            <a:ext cx="7040263" cy="600164"/>
          </a:xfrm>
          <a:prstGeom prst="rect">
            <a:avLst/>
          </a:prstGeom>
        </p:spPr>
        <p:txBody>
          <a:bodyPr wrap="square">
            <a:spAutoFit/>
          </a:bodyPr>
          <a:lstStyle/>
          <a:p>
            <a:pPr algn="r"/>
            <a:r>
              <a:rPr lang="en-ZA" b="1" dirty="0" smtClean="0">
                <a:latin typeface="Calibri" panose="020F0502020204030204" pitchFamily="34" charset="0"/>
                <a:cs typeface="Calibri" panose="020F0502020204030204" pitchFamily="34" charset="0"/>
              </a:rPr>
              <a:t>Real GDP growth</a:t>
            </a:r>
          </a:p>
          <a:p>
            <a:pPr algn="r"/>
            <a:r>
              <a:rPr lang="en-ZA" sz="900" i="1" dirty="0" smtClean="0">
                <a:latin typeface="Calibri" panose="020F0502020204030204" pitchFamily="34" charset="0"/>
                <a:cs typeface="Calibri" panose="020F0502020204030204" pitchFamily="34" charset="0"/>
              </a:rPr>
              <a:t>Source data: Reserve Bank and National Treasury</a:t>
            </a:r>
            <a:endParaRPr lang="en-ZA" sz="900" i="1" dirty="0">
              <a:latin typeface="Calibri" panose="020F0502020204030204" pitchFamily="34" charset="0"/>
              <a:cs typeface="Calibri" panose="020F0502020204030204" pitchFamily="34" charset="0"/>
            </a:endParaRPr>
          </a:p>
        </p:txBody>
      </p:sp>
      <p:pic>
        <p:nvPicPr>
          <p:cNvPr id="5" name="Picture 4"/>
          <p:cNvPicPr>
            <a:picLocks noChangeAspect="1"/>
          </p:cNvPicPr>
          <p:nvPr/>
        </p:nvPicPr>
        <p:blipFill>
          <a:blip r:embed="rId2"/>
          <a:stretch>
            <a:fillRect/>
          </a:stretch>
        </p:blipFill>
        <p:spPr>
          <a:xfrm>
            <a:off x="1452517" y="912514"/>
            <a:ext cx="7406193" cy="4826771"/>
          </a:xfrm>
          <a:prstGeom prst="rect">
            <a:avLst/>
          </a:prstGeom>
        </p:spPr>
      </p:pic>
    </p:spTree>
    <p:extLst>
      <p:ext uri="{BB962C8B-B14F-4D97-AF65-F5344CB8AC3E}">
        <p14:creationId xmlns:p14="http://schemas.microsoft.com/office/powerpoint/2010/main" val="41111165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76200"/>
            <a:ext cx="9000770" cy="544488"/>
          </a:xfrm>
        </p:spPr>
        <p:txBody>
          <a:bodyPr/>
          <a:lstStyle/>
          <a:p>
            <a:r>
              <a:rPr lang="en-ZA" dirty="0" smtClean="0"/>
              <a:t>Consolidated spending in 2017/18</a:t>
            </a:r>
            <a:endParaRPr lang="en-US" dirty="0"/>
          </a:p>
        </p:txBody>
      </p:sp>
      <p:sp>
        <p:nvSpPr>
          <p:cNvPr id="3" name="Slide Number Placeholder 2"/>
          <p:cNvSpPr>
            <a:spLocks noGrp="1"/>
          </p:cNvSpPr>
          <p:nvPr>
            <p:ph type="sldNum" sz="quarter" idx="12"/>
          </p:nvPr>
        </p:nvSpPr>
        <p:spPr/>
        <p:txBody>
          <a:bodyPr/>
          <a:lstStyle/>
          <a:p>
            <a:pPr>
              <a:defRPr/>
            </a:pPr>
            <a:fld id="{A9097E0A-F906-4A77-A9EC-E24FF4CF222E}" type="slidenum">
              <a:rPr lang="en-US" smtClean="0"/>
              <a:pPr>
                <a:defRPr/>
              </a:pPr>
              <a:t>16</a:t>
            </a:fld>
            <a:endParaRPr lang="en-US" sz="1400" dirty="0"/>
          </a:p>
        </p:txBody>
      </p:sp>
      <p:sp>
        <p:nvSpPr>
          <p:cNvPr id="6" name="Rectangle 5"/>
          <p:cNvSpPr/>
          <p:nvPr/>
        </p:nvSpPr>
        <p:spPr>
          <a:xfrm>
            <a:off x="179512" y="1628800"/>
            <a:ext cx="2142796" cy="3693319"/>
          </a:xfrm>
          <a:prstGeom prst="rect">
            <a:avLst/>
          </a:prstGeom>
        </p:spPr>
        <p:txBody>
          <a:bodyPr wrap="square">
            <a:spAutoFit/>
          </a:bodyPr>
          <a:lstStyle/>
          <a:p>
            <a:r>
              <a:rPr lang="en-ZA" sz="1800" b="1" i="1" dirty="0">
                <a:latin typeface="Calibri" panose="020F0502020204030204" pitchFamily="34" charset="0"/>
                <a:cs typeface="Calibri" panose="020F0502020204030204" pitchFamily="34" charset="0"/>
              </a:rPr>
              <a:t>The national budget is strongly aligned with constitutional </a:t>
            </a:r>
            <a:r>
              <a:rPr lang="en-ZA" sz="1800" b="1" i="1" dirty="0" smtClean="0">
                <a:latin typeface="Calibri" panose="020F0502020204030204" pitchFamily="34" charset="0"/>
                <a:cs typeface="Calibri" panose="020F0502020204030204" pitchFamily="34" charset="0"/>
              </a:rPr>
              <a:t>imperatives</a:t>
            </a:r>
            <a:r>
              <a:rPr lang="en-ZA" sz="1800" i="1" dirty="0" smtClean="0">
                <a:latin typeface="Calibri" panose="020F0502020204030204" pitchFamily="34" charset="0"/>
                <a:cs typeface="Calibri" panose="020F0502020204030204" pitchFamily="34" charset="0"/>
              </a:rPr>
              <a:t>.</a:t>
            </a:r>
          </a:p>
          <a:p>
            <a:endParaRPr lang="en-ZA" sz="1800" i="1" dirty="0">
              <a:latin typeface="Calibri" panose="020F0502020204030204" pitchFamily="34" charset="0"/>
              <a:cs typeface="Calibri" panose="020F0502020204030204" pitchFamily="34" charset="0"/>
            </a:endParaRPr>
          </a:p>
          <a:p>
            <a:r>
              <a:rPr lang="en-ZA" sz="1600" i="1" dirty="0" smtClean="0">
                <a:latin typeface="Calibri" panose="020F0502020204030204" pitchFamily="34" charset="0"/>
                <a:cs typeface="Calibri" panose="020F0502020204030204" pitchFamily="34" charset="0"/>
              </a:rPr>
              <a:t>About </a:t>
            </a:r>
            <a:r>
              <a:rPr lang="en-ZA" sz="1600" i="1" dirty="0">
                <a:latin typeface="Calibri" panose="020F0502020204030204" pitchFamily="34" charset="0"/>
                <a:cs typeface="Calibri" panose="020F0502020204030204" pitchFamily="34" charset="0"/>
              </a:rPr>
              <a:t>two-thirds of the 2017 Budget is allocated to functions dedicated to realising constitutionally mandated social rights – including education, healthcare, social security and housing. </a:t>
            </a:r>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28344"/>
          <a:stretch/>
        </p:blipFill>
        <p:spPr bwMode="auto">
          <a:xfrm>
            <a:off x="2483768" y="839355"/>
            <a:ext cx="6624735" cy="60174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50996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488"/>
            <a:ext cx="8740080" cy="838200"/>
          </a:xfrm>
        </p:spPr>
        <p:txBody>
          <a:bodyPr/>
          <a:lstStyle/>
          <a:p>
            <a:r>
              <a:rPr lang="en-ZA" dirty="0" smtClean="0"/>
              <a:t>Debt-service costs and post-school education grow fastest</a:t>
            </a:r>
            <a:endParaRPr lang="en-ZA" dirty="0"/>
          </a:p>
        </p:txBody>
      </p:sp>
      <p:sp>
        <p:nvSpPr>
          <p:cNvPr id="3" name="Slide Number Placeholder 2"/>
          <p:cNvSpPr>
            <a:spLocks noGrp="1"/>
          </p:cNvSpPr>
          <p:nvPr>
            <p:ph type="sldNum" sz="quarter" idx="12"/>
          </p:nvPr>
        </p:nvSpPr>
        <p:spPr/>
        <p:txBody>
          <a:bodyPr/>
          <a:lstStyle/>
          <a:p>
            <a:pPr>
              <a:defRPr/>
            </a:pPr>
            <a:fld id="{A9097E0A-F906-4A77-A9EC-E24FF4CF222E}" type="slidenum">
              <a:rPr lang="en-US" smtClean="0"/>
              <a:pPr>
                <a:defRPr/>
              </a:pPr>
              <a:t>17</a:t>
            </a:fld>
            <a:endParaRPr lang="en-US" sz="1400" dirty="0"/>
          </a:p>
        </p:txBody>
      </p:sp>
      <p:sp>
        <p:nvSpPr>
          <p:cNvPr id="6" name="TextBox 5"/>
          <p:cNvSpPr txBox="1"/>
          <p:nvPr/>
        </p:nvSpPr>
        <p:spPr>
          <a:xfrm>
            <a:off x="640025" y="1479280"/>
            <a:ext cx="8241321" cy="523220"/>
          </a:xfrm>
          <a:prstGeom prst="rect">
            <a:avLst/>
          </a:prstGeom>
          <a:solidFill>
            <a:schemeClr val="accent2">
              <a:lumMod val="75000"/>
            </a:schemeClr>
          </a:solidFill>
        </p:spPr>
        <p:txBody>
          <a:bodyPr wrap="square" rtlCol="0">
            <a:spAutoFit/>
          </a:bodyPr>
          <a:lstStyle/>
          <a:p>
            <a:pPr algn="r"/>
            <a:r>
              <a:rPr lang="en-ZA" sz="1600" b="1" dirty="0" smtClean="0">
                <a:solidFill>
                  <a:schemeClr val="bg1"/>
                </a:solidFill>
                <a:latin typeface="Calibri" pitchFamily="34" charset="0"/>
                <a:cs typeface="Calibri" pitchFamily="34" charset="0"/>
              </a:rPr>
              <a:t>Growth in consolidated government expenditure </a:t>
            </a:r>
          </a:p>
          <a:p>
            <a:pPr algn="r"/>
            <a:r>
              <a:rPr lang="en-ZA" sz="1200" dirty="0" smtClean="0">
                <a:solidFill>
                  <a:schemeClr val="bg1"/>
                </a:solidFill>
                <a:latin typeface="Calibri" pitchFamily="34" charset="0"/>
                <a:cs typeface="Calibri" pitchFamily="34" charset="0"/>
              </a:rPr>
              <a:t>Nominal average annual growth over MTEF</a:t>
            </a:r>
            <a:endParaRPr lang="en-ZA" sz="1200" dirty="0">
              <a:solidFill>
                <a:schemeClr val="bg1"/>
              </a:solidFill>
              <a:latin typeface="Calibri" pitchFamily="34" charset="0"/>
              <a:cs typeface="Calibri" pitchFamily="34" charset="0"/>
            </a:endParaRPr>
          </a:p>
        </p:txBody>
      </p:sp>
      <p:pic>
        <p:nvPicPr>
          <p:cNvPr id="1126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0026" y="2029010"/>
            <a:ext cx="8241321" cy="4741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00121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991600" cy="838200"/>
          </a:xfrm>
        </p:spPr>
        <p:txBody>
          <a:bodyPr/>
          <a:lstStyle/>
          <a:p>
            <a:r>
              <a:rPr lang="en-ZA" dirty="0" smtClean="0"/>
              <a:t>Funding post-school education: the fastest growing budget</a:t>
            </a:r>
            <a:endParaRPr lang="en-ZA" dirty="0"/>
          </a:p>
        </p:txBody>
      </p:sp>
      <p:sp>
        <p:nvSpPr>
          <p:cNvPr id="3" name="Content Placeholder 2"/>
          <p:cNvSpPr>
            <a:spLocks noGrp="1"/>
          </p:cNvSpPr>
          <p:nvPr>
            <p:ph idx="1"/>
          </p:nvPr>
        </p:nvSpPr>
        <p:spPr>
          <a:xfrm>
            <a:off x="35496" y="980728"/>
            <a:ext cx="8884095" cy="4355976"/>
          </a:xfrm>
        </p:spPr>
        <p:txBody>
          <a:bodyPr/>
          <a:lstStyle/>
          <a:p>
            <a:pPr>
              <a:spcBef>
                <a:spcPts val="1200"/>
              </a:spcBef>
            </a:pPr>
            <a:r>
              <a:rPr lang="en-ZA" dirty="0"/>
              <a:t>Government has significantly expanded funding of education over the past 20 years. </a:t>
            </a:r>
            <a:endParaRPr lang="en-ZA" dirty="0" smtClean="0"/>
          </a:p>
          <a:p>
            <a:pPr>
              <a:spcBef>
                <a:spcPts val="1200"/>
              </a:spcBef>
            </a:pPr>
            <a:r>
              <a:rPr lang="en-ZA" dirty="0" smtClean="0"/>
              <a:t>Over </a:t>
            </a:r>
            <a:r>
              <a:rPr lang="en-ZA" dirty="0"/>
              <a:t>the past five years, expenditure on post-school education and training has grown much faster than other budgets. </a:t>
            </a:r>
            <a:endParaRPr lang="en-ZA" dirty="0" smtClean="0"/>
          </a:p>
          <a:p>
            <a:pPr>
              <a:spcBef>
                <a:spcPts val="1200"/>
              </a:spcBef>
            </a:pPr>
            <a:endParaRPr lang="en-ZA" dirty="0" smtClean="0"/>
          </a:p>
        </p:txBody>
      </p:sp>
      <p:sp>
        <p:nvSpPr>
          <p:cNvPr id="4" name="Slide Number Placeholder 3"/>
          <p:cNvSpPr>
            <a:spLocks noGrp="1"/>
          </p:cNvSpPr>
          <p:nvPr>
            <p:ph type="sldNum" sz="quarter" idx="12"/>
          </p:nvPr>
        </p:nvSpPr>
        <p:spPr/>
        <p:txBody>
          <a:bodyPr/>
          <a:lstStyle/>
          <a:p>
            <a:pPr>
              <a:defRPr/>
            </a:pPr>
            <a:fld id="{105EE355-9DC3-44A4-AFD3-128FBF2D6DE1}" type="slidenum">
              <a:rPr lang="en-US" smtClean="0"/>
              <a:pPr>
                <a:defRPr/>
              </a:pPr>
              <a:t>18</a:t>
            </a:fld>
            <a:endParaRPr lang="en-US" sz="2400" b="0" dirty="0"/>
          </a:p>
        </p:txBody>
      </p:sp>
      <p:pic>
        <p:nvPicPr>
          <p:cNvPr id="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7" y="2539548"/>
            <a:ext cx="6552728" cy="426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2555777" y="2179310"/>
            <a:ext cx="6552728" cy="338554"/>
          </a:xfrm>
          <a:prstGeom prst="rect">
            <a:avLst/>
          </a:prstGeom>
          <a:solidFill>
            <a:schemeClr val="accent2">
              <a:lumMod val="75000"/>
            </a:schemeClr>
          </a:solidFill>
          <a:ln>
            <a:noFill/>
          </a:ln>
        </p:spPr>
        <p:txBody>
          <a:bodyPr wrap="square" rtlCol="0">
            <a:spAutoFit/>
          </a:bodyPr>
          <a:lstStyle>
            <a:defPPr>
              <a:defRPr lang="en-US"/>
            </a:defPPr>
            <a:lvl1pPr algn="r">
              <a:defRPr sz="1600" b="1">
                <a:solidFill>
                  <a:schemeClr val="bg1"/>
                </a:solidFill>
                <a:latin typeface="Calibri" pitchFamily="34" charset="0"/>
                <a:cs typeface="Calibri" pitchFamily="34" charset="0"/>
              </a:defRPr>
            </a:lvl1pPr>
          </a:lstStyle>
          <a:p>
            <a:r>
              <a:rPr lang="en-ZA" dirty="0" smtClean="0"/>
              <a:t>Index of budget allocations in real terms</a:t>
            </a:r>
            <a:endParaRPr lang="en-ZA" dirty="0"/>
          </a:p>
        </p:txBody>
      </p:sp>
      <p:sp>
        <p:nvSpPr>
          <p:cNvPr id="8" name="Rectangle 7"/>
          <p:cNvSpPr/>
          <p:nvPr/>
        </p:nvSpPr>
        <p:spPr>
          <a:xfrm>
            <a:off x="35495" y="2060848"/>
            <a:ext cx="2520281"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a:spcBef>
                <a:spcPts val="1200"/>
              </a:spcBef>
              <a:buFont typeface="Wingdings" panose="05000000000000000000" pitchFamily="2" charset="2"/>
              <a:buChar char="§"/>
            </a:pPr>
            <a:r>
              <a:rPr lang="en-ZA" sz="1800" dirty="0">
                <a:latin typeface="Calibri" pitchFamily="34" charset="0"/>
                <a:ea typeface="+mn-ea"/>
              </a:rPr>
              <a:t>Despite fiscal constraints, subsidies to universities grow at 10.9 per cent each year and transfers to NSFAS grow at 16.1 per </a:t>
            </a:r>
            <a:r>
              <a:rPr lang="en-ZA" sz="1800" dirty="0" smtClean="0">
                <a:latin typeface="Calibri" pitchFamily="34" charset="0"/>
                <a:ea typeface="+mn-ea"/>
              </a:rPr>
              <a:t>cent</a:t>
            </a:r>
            <a:r>
              <a:rPr lang="en-ZA" sz="1800" dirty="0">
                <a:latin typeface="Calibri" pitchFamily="34" charset="0"/>
                <a:ea typeface="+mn-ea"/>
              </a:rPr>
              <a:t> </a:t>
            </a:r>
            <a:r>
              <a:rPr lang="en-ZA" sz="1800" dirty="0" smtClean="0">
                <a:latin typeface="Calibri" pitchFamily="34" charset="0"/>
                <a:ea typeface="+mn-ea"/>
              </a:rPr>
              <a:t>over the medium term.</a:t>
            </a:r>
          </a:p>
          <a:p>
            <a:pPr marL="342900" indent="-342900">
              <a:spcBef>
                <a:spcPts val="1200"/>
              </a:spcBef>
              <a:buFont typeface="Wingdings" panose="05000000000000000000" pitchFamily="2" charset="2"/>
              <a:buChar char="§"/>
            </a:pPr>
            <a:r>
              <a:rPr lang="en-ZA" sz="1800" dirty="0" smtClean="0">
                <a:latin typeface="Calibri" pitchFamily="34" charset="0"/>
                <a:ea typeface="+mn-ea"/>
              </a:rPr>
              <a:t>On average, non-interest expenditure grows at 7.1 per cent. </a:t>
            </a:r>
            <a:endParaRPr lang="en-ZA" sz="1800" dirty="0">
              <a:latin typeface="Calibri" pitchFamily="34" charset="0"/>
              <a:ea typeface="+mn-ea"/>
            </a:endParaRPr>
          </a:p>
          <a:p>
            <a:pPr marL="342900" indent="-342900">
              <a:spcBef>
                <a:spcPts val="1200"/>
              </a:spcBef>
              <a:buFont typeface="Wingdings" panose="05000000000000000000" pitchFamily="2" charset="2"/>
              <a:buChar char="§"/>
            </a:pPr>
            <a:endParaRPr lang="en-ZA" sz="1800" dirty="0">
              <a:latin typeface="Calibri" pitchFamily="34" charset="0"/>
              <a:ea typeface="+mn-ea"/>
            </a:endParaRPr>
          </a:p>
        </p:txBody>
      </p:sp>
    </p:spTree>
    <p:extLst>
      <p:ext uri="{BB962C8B-B14F-4D97-AF65-F5344CB8AC3E}">
        <p14:creationId xmlns:p14="http://schemas.microsoft.com/office/powerpoint/2010/main" val="1814240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668072" cy="838200"/>
          </a:xfrm>
        </p:spPr>
        <p:txBody>
          <a:bodyPr/>
          <a:lstStyle/>
          <a:p>
            <a:r>
              <a:rPr lang="en-ZA" dirty="0" smtClean="0"/>
              <a:t>Funding post school education: a growing share of GDP</a:t>
            </a:r>
            <a:endParaRPr lang="en-ZA" dirty="0"/>
          </a:p>
        </p:txBody>
      </p:sp>
      <p:sp>
        <p:nvSpPr>
          <p:cNvPr id="3" name="Content Placeholder 2"/>
          <p:cNvSpPr>
            <a:spLocks noGrp="1"/>
          </p:cNvSpPr>
          <p:nvPr>
            <p:ph idx="1"/>
          </p:nvPr>
        </p:nvSpPr>
        <p:spPr>
          <a:xfrm>
            <a:off x="35496" y="908720"/>
            <a:ext cx="9001000" cy="4572000"/>
          </a:xfrm>
        </p:spPr>
        <p:txBody>
          <a:bodyPr/>
          <a:lstStyle/>
          <a:p>
            <a:r>
              <a:rPr lang="en-ZA" dirty="0"/>
              <a:t>Allocations have increased from 1 per cent of GDP in 2008 to 1.5 per cent today. But most of this increase benefited vocational colleges, SETAs and the National Skills Fund, rather than universities. </a:t>
            </a:r>
          </a:p>
          <a:p>
            <a:pPr marL="0" indent="0">
              <a:buNone/>
            </a:pPr>
            <a:endParaRPr lang="en-ZA" dirty="0"/>
          </a:p>
        </p:txBody>
      </p:sp>
      <p:sp>
        <p:nvSpPr>
          <p:cNvPr id="4" name="Slide Number Placeholder 3"/>
          <p:cNvSpPr>
            <a:spLocks noGrp="1"/>
          </p:cNvSpPr>
          <p:nvPr>
            <p:ph type="sldNum" sz="quarter" idx="12"/>
          </p:nvPr>
        </p:nvSpPr>
        <p:spPr/>
        <p:txBody>
          <a:bodyPr/>
          <a:lstStyle/>
          <a:p>
            <a:pPr>
              <a:defRPr/>
            </a:pPr>
            <a:fld id="{105EE355-9DC3-44A4-AFD3-128FBF2D6DE1}" type="slidenum">
              <a:rPr lang="en-US" smtClean="0"/>
              <a:pPr>
                <a:defRPr/>
              </a:pPr>
              <a:t>19</a:t>
            </a:fld>
            <a:endParaRPr lang="en-US" sz="2400" b="0" dirty="0"/>
          </a:p>
        </p:txBody>
      </p:sp>
      <p:pic>
        <p:nvPicPr>
          <p:cNvPr id="5" name="Content Placeholder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67744" y="2222970"/>
            <a:ext cx="6768752" cy="4401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267744" y="1862115"/>
            <a:ext cx="6768752" cy="338554"/>
          </a:xfrm>
          <a:prstGeom prst="rect">
            <a:avLst/>
          </a:prstGeom>
          <a:solidFill>
            <a:schemeClr val="accent2">
              <a:lumMod val="75000"/>
            </a:schemeClr>
          </a:solidFill>
          <a:ln>
            <a:noFill/>
          </a:ln>
        </p:spPr>
        <p:txBody>
          <a:bodyPr wrap="square" rtlCol="0">
            <a:spAutoFit/>
          </a:bodyPr>
          <a:lstStyle>
            <a:defPPr>
              <a:defRPr lang="en-US"/>
            </a:defPPr>
            <a:lvl1pPr algn="r">
              <a:defRPr sz="1600" b="1">
                <a:solidFill>
                  <a:schemeClr val="bg1"/>
                </a:solidFill>
                <a:latin typeface="Calibri" pitchFamily="34" charset="0"/>
                <a:cs typeface="Calibri" pitchFamily="34" charset="0"/>
              </a:defRPr>
            </a:lvl1pPr>
          </a:lstStyle>
          <a:p>
            <a:r>
              <a:rPr lang="en-ZA" dirty="0" smtClean="0"/>
              <a:t>Post-school education and training budget as a share of GDP</a:t>
            </a:r>
            <a:endParaRPr lang="en-ZA" dirty="0"/>
          </a:p>
        </p:txBody>
      </p:sp>
      <p:sp>
        <p:nvSpPr>
          <p:cNvPr id="7" name="TextBox 6"/>
          <p:cNvSpPr txBox="1"/>
          <p:nvPr/>
        </p:nvSpPr>
        <p:spPr>
          <a:xfrm>
            <a:off x="2228802" y="6669940"/>
            <a:ext cx="2847254" cy="215444"/>
          </a:xfrm>
          <a:prstGeom prst="rect">
            <a:avLst/>
          </a:prstGeom>
          <a:noFill/>
        </p:spPr>
        <p:txBody>
          <a:bodyPr wrap="none" rtlCol="0">
            <a:spAutoFit/>
          </a:bodyPr>
          <a:lstStyle/>
          <a:p>
            <a:r>
              <a:rPr lang="en-ZA" sz="800" dirty="0" smtClean="0"/>
              <a:t>* Includes direct subsidies and allocations through NSFAS</a:t>
            </a:r>
            <a:endParaRPr lang="en-ZA" sz="800" dirty="0"/>
          </a:p>
        </p:txBody>
      </p:sp>
    </p:spTree>
    <p:extLst>
      <p:ext uri="{BB962C8B-B14F-4D97-AF65-F5344CB8AC3E}">
        <p14:creationId xmlns:p14="http://schemas.microsoft.com/office/powerpoint/2010/main" val="1892694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of departure</a:t>
            </a:r>
            <a:endParaRPr lang="en-US" dirty="0"/>
          </a:p>
        </p:txBody>
      </p:sp>
      <p:sp>
        <p:nvSpPr>
          <p:cNvPr id="3" name="Content Placeholder 2"/>
          <p:cNvSpPr>
            <a:spLocks noGrp="1"/>
          </p:cNvSpPr>
          <p:nvPr>
            <p:ph idx="1"/>
          </p:nvPr>
        </p:nvSpPr>
        <p:spPr>
          <a:xfrm>
            <a:off x="152400" y="1052736"/>
            <a:ext cx="8884096" cy="5040560"/>
          </a:xfrm>
        </p:spPr>
        <p:txBody>
          <a:bodyPr/>
          <a:lstStyle/>
          <a:p>
            <a:pPr algn="just"/>
            <a:r>
              <a:rPr lang="en-US" sz="2300" dirty="0" smtClean="0"/>
              <a:t>Higher education as part of the education value chain</a:t>
            </a:r>
          </a:p>
          <a:p>
            <a:pPr algn="just"/>
            <a:r>
              <a:rPr lang="en-US" sz="2300" dirty="0" smtClean="0"/>
              <a:t>Inclusive growth – Revenue – Fiscal space</a:t>
            </a:r>
          </a:p>
          <a:p>
            <a:pPr algn="just"/>
            <a:r>
              <a:rPr lang="en-US" sz="2300" dirty="0" smtClean="0"/>
              <a:t>Expenditure = Revenue + Borrowing</a:t>
            </a:r>
          </a:p>
          <a:p>
            <a:pPr algn="just"/>
            <a:r>
              <a:rPr lang="en-US" sz="2300" dirty="0" smtClean="0"/>
              <a:t>Lower growth = lower deficit = lower borrowing + debt management</a:t>
            </a:r>
          </a:p>
          <a:p>
            <a:pPr algn="just"/>
            <a:r>
              <a:rPr lang="en-US" sz="2300" dirty="0" smtClean="0"/>
              <a:t>The socio-economic reality of SA – competing priorities</a:t>
            </a:r>
          </a:p>
          <a:p>
            <a:pPr algn="just"/>
            <a:r>
              <a:rPr lang="en-US" sz="2300" dirty="0" smtClean="0"/>
              <a:t>Political priorities = MTSF = budget priorities</a:t>
            </a:r>
          </a:p>
          <a:p>
            <a:pPr algn="just"/>
            <a:r>
              <a:rPr lang="en-US" sz="2300" dirty="0" smtClean="0"/>
              <a:t>Since Great Depression (2008/9) – cutting expenditure + raising taxes</a:t>
            </a:r>
          </a:p>
          <a:p>
            <a:pPr algn="just"/>
            <a:r>
              <a:rPr lang="en-US" sz="2300" dirty="0" smtClean="0"/>
              <a:t>But safeguarding social spend – No austerity</a:t>
            </a:r>
          </a:p>
          <a:p>
            <a:pPr algn="just"/>
            <a:r>
              <a:rPr lang="en-US" sz="2300" dirty="0" smtClean="0"/>
              <a:t>But, demands on budget greater than total spend</a:t>
            </a:r>
          </a:p>
          <a:p>
            <a:pPr algn="just"/>
            <a:r>
              <a:rPr lang="en-US" sz="2300" dirty="0" smtClean="0"/>
              <a:t>? New round of cuts might be necessary?</a:t>
            </a:r>
          </a:p>
          <a:p>
            <a:pPr algn="just"/>
            <a:r>
              <a:rPr lang="en-US" sz="2300" dirty="0" smtClean="0"/>
              <a:t>Higher education and training roadmap through dialogue + diversity of solutions</a:t>
            </a:r>
          </a:p>
          <a:p>
            <a:pPr algn="just"/>
            <a:endParaRPr lang="en-US" sz="2300" dirty="0"/>
          </a:p>
        </p:txBody>
      </p:sp>
      <p:sp>
        <p:nvSpPr>
          <p:cNvPr id="4" name="Slide Number Placeholder 3"/>
          <p:cNvSpPr>
            <a:spLocks noGrp="1"/>
          </p:cNvSpPr>
          <p:nvPr>
            <p:ph type="sldNum" sz="quarter" idx="12"/>
          </p:nvPr>
        </p:nvSpPr>
        <p:spPr/>
        <p:txBody>
          <a:bodyPr/>
          <a:lstStyle/>
          <a:p>
            <a:pPr>
              <a:defRPr/>
            </a:pPr>
            <a:fld id="{105EE355-9DC3-44A4-AFD3-128FBF2D6DE1}" type="slidenum">
              <a:rPr lang="en-US" smtClean="0"/>
              <a:pPr>
                <a:defRPr/>
              </a:pPr>
              <a:t>2</a:t>
            </a:fld>
            <a:endParaRPr lang="en-US" sz="2400" b="0" dirty="0"/>
          </a:p>
        </p:txBody>
      </p:sp>
    </p:spTree>
    <p:extLst>
      <p:ext uri="{BB962C8B-B14F-4D97-AF65-F5344CB8AC3E}">
        <p14:creationId xmlns:p14="http://schemas.microsoft.com/office/powerpoint/2010/main" val="32706934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2017 – PSET Allocations</a:t>
            </a:r>
            <a:endParaRPr lang="en-US" dirty="0"/>
          </a:p>
        </p:txBody>
      </p:sp>
      <p:sp>
        <p:nvSpPr>
          <p:cNvPr id="3" name="Content Placeholder 2"/>
          <p:cNvSpPr>
            <a:spLocks noGrp="1"/>
          </p:cNvSpPr>
          <p:nvPr>
            <p:ph idx="1"/>
          </p:nvPr>
        </p:nvSpPr>
        <p:spPr>
          <a:xfrm>
            <a:off x="179512" y="980728"/>
            <a:ext cx="8763000" cy="5256584"/>
          </a:xfrm>
        </p:spPr>
        <p:txBody>
          <a:bodyPr/>
          <a:lstStyle/>
          <a:p>
            <a:pPr algn="just"/>
            <a:r>
              <a:rPr lang="en-US" dirty="0"/>
              <a:t>The NDP recognises that South Africa needs high-quality education </a:t>
            </a:r>
            <a:r>
              <a:rPr lang="en-US" dirty="0" smtClean="0"/>
              <a:t>and training </a:t>
            </a:r>
            <a:r>
              <a:rPr lang="en-US" dirty="0"/>
              <a:t>to build a skilled and capable workforce to support </a:t>
            </a:r>
            <a:r>
              <a:rPr lang="en-US" dirty="0" smtClean="0"/>
              <a:t>inclusive growth</a:t>
            </a:r>
            <a:r>
              <a:rPr lang="en-US" dirty="0"/>
              <a:t>. </a:t>
            </a:r>
          </a:p>
          <a:p>
            <a:pPr algn="just"/>
            <a:r>
              <a:rPr lang="en-US" dirty="0" smtClean="0"/>
              <a:t>Spending expected </a:t>
            </a:r>
            <a:r>
              <a:rPr lang="en-US" dirty="0"/>
              <a:t>to reach R89.8 billion </a:t>
            </a:r>
            <a:r>
              <a:rPr lang="en-US" dirty="0" smtClean="0"/>
              <a:t>by 2019/20</a:t>
            </a:r>
            <a:r>
              <a:rPr lang="en-US" dirty="0"/>
              <a:t>, growing at an average annual rate of 9.2 per cent over </a:t>
            </a:r>
            <a:r>
              <a:rPr lang="en-US" dirty="0" smtClean="0"/>
              <a:t>the medium </a:t>
            </a:r>
            <a:r>
              <a:rPr lang="en-US" dirty="0"/>
              <a:t>term</a:t>
            </a:r>
            <a:r>
              <a:rPr lang="en-US" dirty="0" smtClean="0"/>
              <a:t>.</a:t>
            </a:r>
          </a:p>
          <a:p>
            <a:pPr algn="just"/>
            <a:r>
              <a:rPr lang="en-US" dirty="0"/>
              <a:t>Over the MTEF period, R21.1 billion has been added to the </a:t>
            </a:r>
            <a:r>
              <a:rPr lang="en-US" dirty="0" smtClean="0"/>
              <a:t>spending envelope </a:t>
            </a:r>
            <a:r>
              <a:rPr lang="en-US" dirty="0"/>
              <a:t>for the sector. </a:t>
            </a:r>
            <a:endParaRPr lang="en-US" dirty="0" smtClean="0"/>
          </a:p>
          <a:p>
            <a:pPr lvl="1" algn="just"/>
            <a:r>
              <a:rPr lang="en-US" dirty="0"/>
              <a:t>I</a:t>
            </a:r>
            <a:r>
              <a:rPr lang="en-US" dirty="0" smtClean="0"/>
              <a:t>ncludes R5 </a:t>
            </a:r>
            <a:r>
              <a:rPr lang="en-US" dirty="0"/>
              <a:t>billion provisional </a:t>
            </a:r>
            <a:r>
              <a:rPr lang="en-US" dirty="0" smtClean="0"/>
              <a:t>allocation in 2019/20.</a:t>
            </a:r>
          </a:p>
          <a:p>
            <a:pPr lvl="1" algn="just"/>
            <a:r>
              <a:rPr lang="en-US" dirty="0" smtClean="0"/>
              <a:t>Includes </a:t>
            </a:r>
            <a:r>
              <a:rPr lang="en-US" dirty="0"/>
              <a:t>R7.3 billion to </a:t>
            </a:r>
            <a:r>
              <a:rPr lang="en-US" dirty="0" smtClean="0"/>
              <a:t>compensate universities </a:t>
            </a:r>
            <a:r>
              <a:rPr lang="en-US" dirty="0"/>
              <a:t>and </a:t>
            </a:r>
            <a:r>
              <a:rPr lang="en-US" dirty="0" smtClean="0"/>
              <a:t>TVETS for </a:t>
            </a:r>
            <a:r>
              <a:rPr lang="en-US" dirty="0"/>
              <a:t>the shortfall caused by the </a:t>
            </a:r>
            <a:r>
              <a:rPr lang="en-US" dirty="0" smtClean="0"/>
              <a:t>0% fee </a:t>
            </a:r>
            <a:r>
              <a:rPr lang="en-US" dirty="0"/>
              <a:t>increase for students </a:t>
            </a:r>
            <a:r>
              <a:rPr lang="en-US" dirty="0" smtClean="0"/>
              <a:t>from households </a:t>
            </a:r>
            <a:r>
              <a:rPr lang="en-US" dirty="0"/>
              <a:t>earning up to R600 000 per year in the 2017 academic year.</a:t>
            </a:r>
            <a:endParaRPr lang="en-US" dirty="0" smtClean="0"/>
          </a:p>
          <a:p>
            <a:pPr algn="just"/>
            <a:r>
              <a:rPr lang="en-US" dirty="0"/>
              <a:t>A total of 615 000 university students will receive NSFAS loans </a:t>
            </a:r>
            <a:r>
              <a:rPr lang="en-US" dirty="0" smtClean="0"/>
              <a:t>and bursaries </a:t>
            </a:r>
            <a:r>
              <a:rPr lang="en-US" dirty="0"/>
              <a:t>over the next three years. </a:t>
            </a:r>
            <a:endParaRPr lang="en-US" dirty="0" smtClean="0"/>
          </a:p>
          <a:p>
            <a:pPr algn="just"/>
            <a:r>
              <a:rPr lang="en-US" dirty="0" smtClean="0"/>
              <a:t>The </a:t>
            </a:r>
            <a:r>
              <a:rPr lang="en-US" dirty="0"/>
              <a:t>scheme receives </a:t>
            </a:r>
            <a:r>
              <a:rPr lang="en-US" dirty="0" smtClean="0"/>
              <a:t>additional allocations </a:t>
            </a:r>
            <a:r>
              <a:rPr lang="en-US" dirty="0"/>
              <a:t>of R7.7 billion over this period to help unfunded </a:t>
            </a:r>
            <a:r>
              <a:rPr lang="en-US" dirty="0" smtClean="0"/>
              <a:t>NSFAS university </a:t>
            </a:r>
            <a:r>
              <a:rPr lang="en-US" dirty="0"/>
              <a:t>students from the 2016 academic year continue their </a:t>
            </a:r>
            <a:r>
              <a:rPr lang="en-US" dirty="0" smtClean="0"/>
              <a:t>studies. </a:t>
            </a:r>
          </a:p>
          <a:p>
            <a:pPr algn="just"/>
            <a:r>
              <a:rPr lang="en-US" dirty="0" smtClean="0"/>
              <a:t>Transfers </a:t>
            </a:r>
            <a:r>
              <a:rPr lang="en-US" dirty="0"/>
              <a:t>to NSFAS is expected to rise from R11.4 billion in 2016/17 </a:t>
            </a:r>
            <a:r>
              <a:rPr lang="en-US" dirty="0" smtClean="0"/>
              <a:t>to R13.9 </a:t>
            </a:r>
            <a:r>
              <a:rPr lang="en-US" dirty="0"/>
              <a:t>billion in 2019/20.</a:t>
            </a:r>
          </a:p>
        </p:txBody>
      </p:sp>
      <p:sp>
        <p:nvSpPr>
          <p:cNvPr id="4" name="Slide Number Placeholder 3"/>
          <p:cNvSpPr>
            <a:spLocks noGrp="1"/>
          </p:cNvSpPr>
          <p:nvPr>
            <p:ph type="sldNum" sz="quarter" idx="12"/>
          </p:nvPr>
        </p:nvSpPr>
        <p:spPr/>
        <p:txBody>
          <a:bodyPr/>
          <a:lstStyle/>
          <a:p>
            <a:pPr>
              <a:defRPr/>
            </a:pPr>
            <a:fld id="{105EE355-9DC3-44A4-AFD3-128FBF2D6DE1}" type="slidenum">
              <a:rPr lang="en-US" smtClean="0"/>
              <a:pPr>
                <a:defRPr/>
              </a:pPr>
              <a:t>20</a:t>
            </a:fld>
            <a:endParaRPr lang="en-US" sz="2400" b="0" dirty="0"/>
          </a:p>
        </p:txBody>
      </p:sp>
    </p:spTree>
    <p:extLst>
      <p:ext uri="{BB962C8B-B14F-4D97-AF65-F5344CB8AC3E}">
        <p14:creationId xmlns:p14="http://schemas.microsoft.com/office/powerpoint/2010/main" val="10509687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24744"/>
            <a:ext cx="8763000" cy="4797896"/>
          </a:xfrm>
        </p:spPr>
        <p:txBody>
          <a:bodyPr/>
          <a:lstStyle/>
          <a:p>
            <a:pPr algn="just"/>
            <a:r>
              <a:rPr lang="en-US" sz="2300" dirty="0"/>
              <a:t>E</a:t>
            </a:r>
            <a:r>
              <a:rPr lang="en-US" sz="2300" dirty="0" smtClean="0"/>
              <a:t>nrolments </a:t>
            </a:r>
          </a:p>
          <a:p>
            <a:pPr lvl="1" algn="just"/>
            <a:r>
              <a:rPr lang="en-US" sz="2300" dirty="0" smtClean="0"/>
              <a:t>Universities - increase </a:t>
            </a:r>
            <a:r>
              <a:rPr lang="en-US" sz="2300" dirty="0"/>
              <a:t>from 1 million in </a:t>
            </a:r>
            <a:r>
              <a:rPr lang="en-US" sz="2300" dirty="0" smtClean="0"/>
              <a:t>2016/17 to </a:t>
            </a:r>
            <a:r>
              <a:rPr lang="en-US" sz="2300" dirty="0"/>
              <a:t>1.1 million in 2019/20. </a:t>
            </a:r>
            <a:endParaRPr lang="en-US" sz="2300" dirty="0" smtClean="0"/>
          </a:p>
          <a:p>
            <a:pPr lvl="1" algn="just"/>
            <a:r>
              <a:rPr lang="en-US" sz="2300" dirty="0" smtClean="0"/>
              <a:t>TVETS - remain </a:t>
            </a:r>
            <a:r>
              <a:rPr lang="en-US" sz="2300" dirty="0"/>
              <a:t>stable at 710 535 per year </a:t>
            </a:r>
            <a:r>
              <a:rPr lang="en-US" sz="2300" dirty="0" smtClean="0"/>
              <a:t>as government </a:t>
            </a:r>
            <a:r>
              <a:rPr lang="en-US" sz="2300" dirty="0"/>
              <a:t>works to resolve institutional </a:t>
            </a:r>
            <a:r>
              <a:rPr lang="en-US" sz="2300" dirty="0" smtClean="0"/>
              <a:t>challenges.</a:t>
            </a:r>
          </a:p>
          <a:p>
            <a:pPr lvl="1" algn="just"/>
            <a:r>
              <a:rPr lang="en-US" sz="2300" dirty="0"/>
              <a:t>C</a:t>
            </a:r>
            <a:r>
              <a:rPr lang="en-US" sz="2300" dirty="0" smtClean="0"/>
              <a:t>ommunity </a:t>
            </a:r>
            <a:r>
              <a:rPr lang="en-US" sz="2300" dirty="0"/>
              <a:t>education and training colleges, </a:t>
            </a:r>
            <a:r>
              <a:rPr lang="en-US" sz="2300" dirty="0" smtClean="0"/>
              <a:t>will </a:t>
            </a:r>
            <a:r>
              <a:rPr lang="en-US" sz="2300" dirty="0"/>
              <a:t>increase from 310 000 </a:t>
            </a:r>
            <a:r>
              <a:rPr lang="en-US" sz="2300" dirty="0" smtClean="0"/>
              <a:t>in 2016/17 </a:t>
            </a:r>
            <a:r>
              <a:rPr lang="en-US" sz="2300" dirty="0"/>
              <a:t>to 340 000 in 2019/20. </a:t>
            </a:r>
            <a:endParaRPr lang="en-US" sz="2300" dirty="0" smtClean="0"/>
          </a:p>
          <a:p>
            <a:pPr algn="just"/>
            <a:r>
              <a:rPr lang="en-US" sz="2300" dirty="0" smtClean="0"/>
              <a:t>Government allocated R4.2 </a:t>
            </a:r>
            <a:r>
              <a:rPr lang="en-US" sz="2300" dirty="0"/>
              <a:t>billion for operational and capital expenditure at </a:t>
            </a:r>
            <a:r>
              <a:rPr lang="en-US" sz="2300" dirty="0" smtClean="0"/>
              <a:t>University </a:t>
            </a:r>
            <a:r>
              <a:rPr lang="en-US" sz="2300" dirty="0"/>
              <a:t>of Mpumalanga and the Sol Plaatje University over the </a:t>
            </a:r>
            <a:r>
              <a:rPr lang="en-US" sz="2300" dirty="0" smtClean="0"/>
              <a:t>medium term</a:t>
            </a:r>
            <a:r>
              <a:rPr lang="en-US" sz="2300" dirty="0"/>
              <a:t>. </a:t>
            </a:r>
            <a:endParaRPr lang="en-US" sz="2300" dirty="0" smtClean="0"/>
          </a:p>
          <a:p>
            <a:pPr algn="just"/>
            <a:r>
              <a:rPr lang="en-US" sz="2300" dirty="0" smtClean="0"/>
              <a:t>New </a:t>
            </a:r>
            <a:r>
              <a:rPr lang="en-US" sz="2300" dirty="0"/>
              <a:t>facilities and student accommodation will allow them to </a:t>
            </a:r>
            <a:r>
              <a:rPr lang="en-US" sz="2300" dirty="0" smtClean="0"/>
              <a:t>enroll a combined </a:t>
            </a:r>
            <a:r>
              <a:rPr lang="en-US" sz="2300" dirty="0"/>
              <a:t>total of 3 875 students for the 2017 academic year.</a:t>
            </a:r>
          </a:p>
        </p:txBody>
      </p:sp>
      <p:sp>
        <p:nvSpPr>
          <p:cNvPr id="4" name="Slide Number Placeholder 3"/>
          <p:cNvSpPr>
            <a:spLocks noGrp="1"/>
          </p:cNvSpPr>
          <p:nvPr>
            <p:ph type="sldNum" sz="quarter" idx="12"/>
          </p:nvPr>
        </p:nvSpPr>
        <p:spPr/>
        <p:txBody>
          <a:bodyPr/>
          <a:lstStyle/>
          <a:p>
            <a:pPr>
              <a:defRPr/>
            </a:pPr>
            <a:fld id="{105EE355-9DC3-44A4-AFD3-128FBF2D6DE1}" type="slidenum">
              <a:rPr lang="en-US" smtClean="0"/>
              <a:pPr>
                <a:defRPr/>
              </a:pPr>
              <a:t>21</a:t>
            </a:fld>
            <a:endParaRPr lang="en-US" sz="2400" b="0" dirty="0"/>
          </a:p>
        </p:txBody>
      </p:sp>
      <p:sp>
        <p:nvSpPr>
          <p:cNvPr id="5" name="Title 1"/>
          <p:cNvSpPr>
            <a:spLocks noGrp="1"/>
          </p:cNvSpPr>
          <p:nvPr>
            <p:ph type="title"/>
          </p:nvPr>
        </p:nvSpPr>
        <p:spPr/>
        <p:txBody>
          <a:bodyPr/>
          <a:lstStyle/>
          <a:p>
            <a:r>
              <a:rPr lang="en-US" dirty="0" smtClean="0"/>
              <a:t>Budget 2017 – PSET Allocations</a:t>
            </a:r>
            <a:endParaRPr lang="en-US" dirty="0"/>
          </a:p>
        </p:txBody>
      </p:sp>
    </p:spTree>
    <p:extLst>
      <p:ext uri="{BB962C8B-B14F-4D97-AF65-F5344CB8AC3E}">
        <p14:creationId xmlns:p14="http://schemas.microsoft.com/office/powerpoint/2010/main" val="13173129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Baseline reductions in the 2017 MTEF</a:t>
            </a:r>
            <a:endParaRPr lang="en-ZA" dirty="0"/>
          </a:p>
        </p:txBody>
      </p:sp>
      <p:sp>
        <p:nvSpPr>
          <p:cNvPr id="4" name="Slide Number Placeholder 3"/>
          <p:cNvSpPr>
            <a:spLocks noGrp="1"/>
          </p:cNvSpPr>
          <p:nvPr>
            <p:ph type="sldNum" sz="quarter" idx="12"/>
          </p:nvPr>
        </p:nvSpPr>
        <p:spPr/>
        <p:txBody>
          <a:bodyPr/>
          <a:lstStyle/>
          <a:p>
            <a:pPr>
              <a:defRPr/>
            </a:pPr>
            <a:fld id="{105EE355-9DC3-44A4-AFD3-128FBF2D6DE1}" type="slidenum">
              <a:rPr lang="en-US" smtClean="0"/>
              <a:pPr>
                <a:defRPr/>
              </a:pPr>
              <a:t>22</a:t>
            </a:fld>
            <a:endParaRPr lang="en-US" sz="2400" b="0" dirty="0"/>
          </a:p>
        </p:txBody>
      </p:sp>
      <p:pic>
        <p:nvPicPr>
          <p:cNvPr id="5" name="Picture 4"/>
          <p:cNvPicPr>
            <a:picLocks noChangeAspect="1"/>
          </p:cNvPicPr>
          <p:nvPr/>
        </p:nvPicPr>
        <p:blipFill>
          <a:blip r:embed="rId2"/>
          <a:stretch>
            <a:fillRect/>
          </a:stretch>
        </p:blipFill>
        <p:spPr>
          <a:xfrm>
            <a:off x="283700" y="2132856"/>
            <a:ext cx="8744604" cy="3632776"/>
          </a:xfrm>
          <a:prstGeom prst="rect">
            <a:avLst/>
          </a:prstGeom>
        </p:spPr>
      </p:pic>
      <p:sp>
        <p:nvSpPr>
          <p:cNvPr id="6" name="TextBox 5"/>
          <p:cNvSpPr txBox="1"/>
          <p:nvPr/>
        </p:nvSpPr>
        <p:spPr>
          <a:xfrm>
            <a:off x="283700" y="1750076"/>
            <a:ext cx="8744604" cy="338554"/>
          </a:xfrm>
          <a:prstGeom prst="rect">
            <a:avLst/>
          </a:prstGeom>
          <a:solidFill>
            <a:schemeClr val="accent2">
              <a:lumMod val="75000"/>
            </a:schemeClr>
          </a:solidFill>
          <a:ln>
            <a:noFill/>
          </a:ln>
        </p:spPr>
        <p:txBody>
          <a:bodyPr wrap="square" rtlCol="0">
            <a:spAutoFit/>
          </a:bodyPr>
          <a:lstStyle>
            <a:defPPr>
              <a:defRPr lang="en-US"/>
            </a:defPPr>
            <a:lvl1pPr algn="r">
              <a:defRPr sz="1600" b="1">
                <a:solidFill>
                  <a:schemeClr val="bg1"/>
                </a:solidFill>
                <a:latin typeface="Calibri" pitchFamily="34" charset="0"/>
                <a:cs typeface="Calibri" pitchFamily="34" charset="0"/>
              </a:defRPr>
            </a:lvl1pPr>
          </a:lstStyle>
          <a:p>
            <a:r>
              <a:rPr lang="en-ZA" dirty="0" smtClean="0"/>
              <a:t>Baseline reductions by sphere of government</a:t>
            </a:r>
            <a:endParaRPr lang="en-ZA" dirty="0"/>
          </a:p>
        </p:txBody>
      </p:sp>
    </p:spTree>
    <p:extLst>
      <p:ext uri="{BB962C8B-B14F-4D97-AF65-F5344CB8AC3E}">
        <p14:creationId xmlns:p14="http://schemas.microsoft.com/office/powerpoint/2010/main" val="154666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Could a graduate tax fund higher education</a:t>
            </a:r>
            <a:r>
              <a:rPr lang="en-ZA" dirty="0" smtClean="0"/>
              <a:t>?</a:t>
            </a:r>
            <a:endParaRPr lang="en-ZA" dirty="0"/>
          </a:p>
        </p:txBody>
      </p:sp>
      <p:sp>
        <p:nvSpPr>
          <p:cNvPr id="3" name="Content Placeholder 2"/>
          <p:cNvSpPr>
            <a:spLocks noGrp="1"/>
          </p:cNvSpPr>
          <p:nvPr>
            <p:ph idx="1"/>
          </p:nvPr>
        </p:nvSpPr>
        <p:spPr>
          <a:xfrm>
            <a:off x="152400" y="1089248"/>
            <a:ext cx="8763000" cy="4572000"/>
          </a:xfrm>
        </p:spPr>
        <p:txBody>
          <a:bodyPr/>
          <a:lstStyle/>
          <a:p>
            <a:pPr algn="just"/>
            <a:r>
              <a:rPr lang="en-ZA" dirty="0" smtClean="0"/>
              <a:t>Given </a:t>
            </a:r>
            <a:r>
              <a:rPr lang="en-ZA" dirty="0"/>
              <a:t>budget constraints, allocating more funds for post-school education would require either reprioritisation of funds away from other programmes or an increase in tax revenues. </a:t>
            </a:r>
            <a:endParaRPr lang="en-ZA" dirty="0" smtClean="0"/>
          </a:p>
          <a:p>
            <a:pPr algn="just"/>
            <a:r>
              <a:rPr lang="en-ZA" dirty="0" smtClean="0"/>
              <a:t>Several </a:t>
            </a:r>
            <a:r>
              <a:rPr lang="en-ZA" dirty="0"/>
              <a:t>groups have put forward the idea of a graduate tax to be levied directly on all university graduates. </a:t>
            </a:r>
            <a:endParaRPr lang="en-ZA" dirty="0" smtClean="0"/>
          </a:p>
          <a:p>
            <a:pPr algn="just"/>
            <a:r>
              <a:rPr lang="en-ZA" dirty="0" smtClean="0"/>
              <a:t>The </a:t>
            </a:r>
            <a:r>
              <a:rPr lang="en-ZA" dirty="0"/>
              <a:t>idea offers several potential advantages, including effectively targeting private returns to higher education. </a:t>
            </a:r>
          </a:p>
          <a:p>
            <a:pPr algn="just"/>
            <a:r>
              <a:rPr lang="en-ZA" dirty="0"/>
              <a:t>Such a tax is, however, unlikely to raise the revenues needed to fund universities. </a:t>
            </a:r>
            <a:endParaRPr lang="en-ZA" dirty="0" smtClean="0"/>
          </a:p>
          <a:p>
            <a:pPr lvl="1" algn="just"/>
            <a:r>
              <a:rPr lang="en-ZA" dirty="0" smtClean="0"/>
              <a:t>In </a:t>
            </a:r>
            <a:r>
              <a:rPr lang="en-ZA" dirty="0"/>
              <a:t>2011, there were about 1.3 million individuals who had completed a degree, and about 80 000 individuals graduated in 2014. </a:t>
            </a:r>
            <a:endParaRPr lang="en-ZA" dirty="0" smtClean="0"/>
          </a:p>
          <a:p>
            <a:pPr lvl="1" algn="just"/>
            <a:r>
              <a:rPr lang="en-ZA" dirty="0" smtClean="0"/>
              <a:t>The </a:t>
            </a:r>
            <a:r>
              <a:rPr lang="en-ZA" dirty="0"/>
              <a:t>National Treasury estimates that if each new graduate faced a one percentage point increase in their marginal tax rate, the tax would raise about R200 million in the first year. </a:t>
            </a:r>
            <a:endParaRPr lang="en-ZA" dirty="0" smtClean="0"/>
          </a:p>
          <a:p>
            <a:pPr lvl="1" algn="just"/>
            <a:r>
              <a:rPr lang="en-ZA" dirty="0" smtClean="0"/>
              <a:t>If </a:t>
            </a:r>
            <a:r>
              <a:rPr lang="en-ZA" dirty="0"/>
              <a:t>the increase applied to all graduates, it could generate about R3 billion annually. </a:t>
            </a:r>
            <a:endParaRPr lang="en-ZA" dirty="0" smtClean="0"/>
          </a:p>
          <a:p>
            <a:pPr lvl="1" algn="just"/>
            <a:r>
              <a:rPr lang="en-ZA" dirty="0" smtClean="0"/>
              <a:t>The </a:t>
            </a:r>
            <a:r>
              <a:rPr lang="en-ZA" dirty="0"/>
              <a:t>26 public universities spent R59.8 billion to operate in 2015. </a:t>
            </a:r>
          </a:p>
          <a:p>
            <a:pPr algn="just"/>
            <a:endParaRPr lang="en-ZA" dirty="0"/>
          </a:p>
        </p:txBody>
      </p:sp>
      <p:sp>
        <p:nvSpPr>
          <p:cNvPr id="4" name="Slide Number Placeholder 3"/>
          <p:cNvSpPr>
            <a:spLocks noGrp="1"/>
          </p:cNvSpPr>
          <p:nvPr>
            <p:ph type="sldNum" sz="quarter" idx="12"/>
          </p:nvPr>
        </p:nvSpPr>
        <p:spPr/>
        <p:txBody>
          <a:bodyPr/>
          <a:lstStyle/>
          <a:p>
            <a:pPr>
              <a:defRPr/>
            </a:pPr>
            <a:fld id="{105EE355-9DC3-44A4-AFD3-128FBF2D6DE1}" type="slidenum">
              <a:rPr lang="en-US" smtClean="0"/>
              <a:pPr>
                <a:defRPr/>
              </a:pPr>
              <a:t>23</a:t>
            </a:fld>
            <a:endParaRPr lang="en-US" sz="2400" b="0" dirty="0"/>
          </a:p>
        </p:txBody>
      </p:sp>
    </p:spTree>
    <p:extLst>
      <p:ext uri="{BB962C8B-B14F-4D97-AF65-F5344CB8AC3E}">
        <p14:creationId xmlns:p14="http://schemas.microsoft.com/office/powerpoint/2010/main" val="21811004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251520" y="1412776"/>
            <a:ext cx="8763000" cy="3960440"/>
          </a:xfrm>
        </p:spPr>
        <p:txBody>
          <a:bodyPr/>
          <a:lstStyle/>
          <a:p>
            <a:pPr algn="just"/>
            <a:r>
              <a:rPr lang="en-US" sz="3200" dirty="0" smtClean="0"/>
              <a:t>Importance of looking at totality of needs</a:t>
            </a:r>
          </a:p>
          <a:p>
            <a:pPr algn="just"/>
            <a:r>
              <a:rPr lang="en-US" sz="3200" dirty="0" smtClean="0"/>
              <a:t>Government committed to increase funding, but</a:t>
            </a:r>
          </a:p>
          <a:p>
            <a:pPr lvl="1" algn="just"/>
            <a:r>
              <a:rPr lang="en-US" sz="3200" dirty="0" smtClean="0"/>
              <a:t>Importance of education value chain</a:t>
            </a:r>
          </a:p>
          <a:p>
            <a:pPr lvl="1" algn="just"/>
            <a:r>
              <a:rPr lang="en-US" sz="3200" dirty="0" smtClean="0"/>
              <a:t>Need sustained inclusive growth = Revenue</a:t>
            </a:r>
          </a:p>
          <a:p>
            <a:pPr algn="just"/>
            <a:r>
              <a:rPr lang="en-US" sz="3200" dirty="0" smtClean="0"/>
              <a:t>Develop Roadmap through constructive dialogue and build national consensus</a:t>
            </a:r>
          </a:p>
          <a:p>
            <a:pPr marL="0" indent="0" algn="just">
              <a:buNone/>
            </a:pPr>
            <a:endParaRPr lang="en-US" sz="3200" dirty="0" smtClean="0"/>
          </a:p>
          <a:p>
            <a:pPr lvl="1" algn="just"/>
            <a:endParaRPr lang="en-US" sz="3200" dirty="0"/>
          </a:p>
          <a:p>
            <a:pPr marL="457200" lvl="1" indent="0" algn="just">
              <a:buNone/>
            </a:pPr>
            <a:endParaRPr lang="en-US" sz="3200" dirty="0"/>
          </a:p>
        </p:txBody>
      </p:sp>
      <p:sp>
        <p:nvSpPr>
          <p:cNvPr id="4" name="Slide Number Placeholder 3"/>
          <p:cNvSpPr>
            <a:spLocks noGrp="1"/>
          </p:cNvSpPr>
          <p:nvPr>
            <p:ph type="sldNum" sz="quarter" idx="12"/>
          </p:nvPr>
        </p:nvSpPr>
        <p:spPr/>
        <p:txBody>
          <a:bodyPr/>
          <a:lstStyle/>
          <a:p>
            <a:pPr>
              <a:defRPr/>
            </a:pPr>
            <a:fld id="{105EE355-9DC3-44A4-AFD3-128FBF2D6DE1}" type="slidenum">
              <a:rPr lang="en-US" smtClean="0"/>
              <a:pPr>
                <a:defRPr/>
              </a:pPr>
              <a:t>24</a:t>
            </a:fld>
            <a:endParaRPr lang="en-US" sz="2400" b="0" dirty="0"/>
          </a:p>
        </p:txBody>
      </p:sp>
    </p:spTree>
    <p:extLst>
      <p:ext uri="{BB962C8B-B14F-4D97-AF65-F5344CB8AC3E}">
        <p14:creationId xmlns:p14="http://schemas.microsoft.com/office/powerpoint/2010/main" val="4597380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51767"/>
            <a:ext cx="8712968" cy="838200"/>
          </a:xfrm>
        </p:spPr>
        <p:txBody>
          <a:bodyPr/>
          <a:lstStyle/>
          <a:p>
            <a:r>
              <a:rPr lang="en-ZA" dirty="0" smtClean="0"/>
              <a:t>South African realities</a:t>
            </a:r>
            <a:endParaRPr lang="en-ZA" dirty="0"/>
          </a:p>
        </p:txBody>
      </p:sp>
      <p:sp>
        <p:nvSpPr>
          <p:cNvPr id="3" name="Content Placeholder 2"/>
          <p:cNvSpPr>
            <a:spLocks noGrp="1"/>
          </p:cNvSpPr>
          <p:nvPr>
            <p:ph idx="1"/>
          </p:nvPr>
        </p:nvSpPr>
        <p:spPr>
          <a:xfrm>
            <a:off x="251520" y="945232"/>
            <a:ext cx="8640960" cy="4572000"/>
          </a:xfrm>
        </p:spPr>
        <p:txBody>
          <a:bodyPr/>
          <a:lstStyle/>
          <a:p>
            <a:pPr algn="just">
              <a:spcBef>
                <a:spcPts val="1200"/>
              </a:spcBef>
            </a:pPr>
            <a:r>
              <a:rPr lang="en-ZA" dirty="0" smtClean="0"/>
              <a:t>Income </a:t>
            </a:r>
            <a:r>
              <a:rPr lang="en-ZA" dirty="0"/>
              <a:t>growth has been uneven - the bottom 20 per cent have benefited from social grants and better access to services, the top 20 per cent have benefited from the rising demand for skills and pay increases. Those in the middle have been left behind.</a:t>
            </a:r>
          </a:p>
          <a:p>
            <a:pPr algn="just">
              <a:spcBef>
                <a:spcPts val="1200"/>
              </a:spcBef>
            </a:pPr>
            <a:r>
              <a:rPr lang="en-ZA" dirty="0" smtClean="0"/>
              <a:t>Wealth </a:t>
            </a:r>
            <a:r>
              <a:rPr lang="en-ZA" dirty="0"/>
              <a:t>remains highly concentrated – 95 per cent of wealth is in the hands of 10 per cent of the population.</a:t>
            </a:r>
          </a:p>
          <a:p>
            <a:pPr algn="just">
              <a:spcBef>
                <a:spcPts val="1200"/>
              </a:spcBef>
            </a:pPr>
            <a:r>
              <a:rPr lang="en-ZA" dirty="0" smtClean="0"/>
              <a:t>35 </a:t>
            </a:r>
            <a:r>
              <a:rPr lang="en-ZA" dirty="0"/>
              <a:t>per cent of the labour force are unemployed or have given up hope of finding work.</a:t>
            </a:r>
          </a:p>
          <a:p>
            <a:pPr algn="just">
              <a:spcBef>
                <a:spcPts val="1200"/>
              </a:spcBef>
            </a:pPr>
            <a:r>
              <a:rPr lang="en-ZA" dirty="0" smtClean="0"/>
              <a:t>Despite </a:t>
            </a:r>
            <a:r>
              <a:rPr lang="en-ZA" dirty="0"/>
              <a:t>our progress in education, over half of all children in Grade 5 cannot yet read adequately in any language.</a:t>
            </a:r>
          </a:p>
          <a:p>
            <a:pPr algn="just">
              <a:spcBef>
                <a:spcPts val="1200"/>
              </a:spcBef>
            </a:pPr>
            <a:r>
              <a:rPr lang="en-ZA" dirty="0" smtClean="0"/>
              <a:t>More </a:t>
            </a:r>
            <a:r>
              <a:rPr lang="en-ZA" dirty="0"/>
              <a:t>than half of all school-leavers each year enter the labour market without a senior certificate pass. 75 per cent of these will still be unemployed five years later.</a:t>
            </a:r>
          </a:p>
          <a:p>
            <a:pPr algn="just">
              <a:spcBef>
                <a:spcPts val="1200"/>
              </a:spcBef>
            </a:pPr>
            <a:r>
              <a:rPr lang="en-ZA" dirty="0" smtClean="0"/>
              <a:t>Our </a:t>
            </a:r>
            <a:r>
              <a:rPr lang="en-ZA" dirty="0"/>
              <a:t>towns and cities remain divided and poverty is concentrated in townships and rural areas.</a:t>
            </a:r>
          </a:p>
          <a:p>
            <a:pPr algn="just">
              <a:spcBef>
                <a:spcPts val="1200"/>
              </a:spcBef>
            </a:pPr>
            <a:r>
              <a:rPr lang="en-ZA" dirty="0" smtClean="0"/>
              <a:t>Our </a:t>
            </a:r>
            <a:r>
              <a:rPr lang="en-ZA" dirty="0"/>
              <a:t>growth has been too slow – just 1 per cent a year in real per capita terms over the past 25 years, well below that of countries such as Brazil, Turkey, Indonesia, India or China.</a:t>
            </a:r>
          </a:p>
          <a:p>
            <a:pPr algn="just">
              <a:spcBef>
                <a:spcPts val="1200"/>
              </a:spcBef>
            </a:pPr>
            <a:endParaRPr lang="en-ZA" dirty="0"/>
          </a:p>
        </p:txBody>
      </p:sp>
      <p:sp>
        <p:nvSpPr>
          <p:cNvPr id="4" name="Slide Number Placeholder 3"/>
          <p:cNvSpPr>
            <a:spLocks noGrp="1"/>
          </p:cNvSpPr>
          <p:nvPr>
            <p:ph type="sldNum" sz="quarter" idx="12"/>
          </p:nvPr>
        </p:nvSpPr>
        <p:spPr/>
        <p:txBody>
          <a:bodyPr/>
          <a:lstStyle/>
          <a:p>
            <a:pPr>
              <a:defRPr/>
            </a:pPr>
            <a:fld id="{105EE355-9DC3-44A4-AFD3-128FBF2D6DE1}" type="slidenum">
              <a:rPr lang="en-US" smtClean="0"/>
              <a:pPr>
                <a:defRPr/>
              </a:pPr>
              <a:t>3</a:t>
            </a:fld>
            <a:endParaRPr lang="en-US" sz="2400" b="0" dirty="0"/>
          </a:p>
        </p:txBody>
      </p:sp>
    </p:spTree>
    <p:extLst>
      <p:ext uri="{BB962C8B-B14F-4D97-AF65-F5344CB8AC3E}">
        <p14:creationId xmlns:p14="http://schemas.microsoft.com/office/powerpoint/2010/main" val="1606446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772400" cy="838200"/>
          </a:xfrm>
        </p:spPr>
        <p:txBody>
          <a:bodyPr/>
          <a:lstStyle/>
          <a:p>
            <a:r>
              <a:rPr lang="en-ZA" sz="2500" dirty="0" smtClean="0"/>
              <a:t>Transformation for inclusive growth</a:t>
            </a:r>
            <a:endParaRPr lang="en-US" sz="2500" dirty="0"/>
          </a:p>
        </p:txBody>
      </p:sp>
      <p:sp>
        <p:nvSpPr>
          <p:cNvPr id="3" name="Content Placeholder 2"/>
          <p:cNvSpPr>
            <a:spLocks noGrp="1"/>
          </p:cNvSpPr>
          <p:nvPr>
            <p:ph idx="1"/>
          </p:nvPr>
        </p:nvSpPr>
        <p:spPr>
          <a:xfrm>
            <a:off x="152400" y="908720"/>
            <a:ext cx="8763000" cy="4824536"/>
          </a:xfrm>
        </p:spPr>
        <p:txBody>
          <a:bodyPr/>
          <a:lstStyle/>
          <a:p>
            <a:pPr>
              <a:spcBef>
                <a:spcPts val="2400"/>
              </a:spcBef>
            </a:pPr>
            <a:r>
              <a:rPr lang="en-ZA" dirty="0"/>
              <a:t>To realise the vision of the Constitution, South Africa needs transformation that opens a path to inclusive economic growth and development. </a:t>
            </a:r>
            <a:endParaRPr lang="en-ZA" dirty="0" smtClean="0"/>
          </a:p>
          <a:p>
            <a:pPr>
              <a:spcBef>
                <a:spcPts val="2400"/>
              </a:spcBef>
            </a:pPr>
            <a:r>
              <a:rPr lang="en-ZA" dirty="0" smtClean="0"/>
              <a:t>Growth </a:t>
            </a:r>
            <a:r>
              <a:rPr lang="en-ZA" dirty="0"/>
              <a:t>without transformation would only reinforce the inequitable patterns of wealth inherited from the past. </a:t>
            </a:r>
            <a:r>
              <a:rPr lang="en-ZA" dirty="0" smtClean="0"/>
              <a:t>Transformation </a:t>
            </a:r>
            <a:r>
              <a:rPr lang="en-ZA" dirty="0"/>
              <a:t>without economic growth would be narrow and unsustainable.</a:t>
            </a:r>
          </a:p>
          <a:p>
            <a:pPr algn="just">
              <a:spcBef>
                <a:spcPts val="2400"/>
              </a:spcBef>
            </a:pPr>
            <a:r>
              <a:rPr lang="en-ZA" dirty="0" smtClean="0"/>
              <a:t>Broad-based </a:t>
            </a:r>
            <a:r>
              <a:rPr lang="en-ZA" dirty="0"/>
              <a:t>transformation should promote growth, mobilise investment, create jobs and empower citizens. It must create new resources to support social change, including assets and livelihoods for the majority, and strengthen South Africa’s constitutional foundations. </a:t>
            </a:r>
          </a:p>
          <a:p>
            <a:pPr>
              <a:spcBef>
                <a:spcPts val="2400"/>
              </a:spcBef>
            </a:pPr>
            <a:r>
              <a:rPr lang="en-ZA" dirty="0"/>
              <a:t>The budget plays a central role in transformation by promoting redistribution and directing scarce resources towards catalytic investments in human and physical capital. </a:t>
            </a:r>
            <a:endParaRPr lang="en-ZA" dirty="0" smtClean="0"/>
          </a:p>
          <a:p>
            <a:pPr>
              <a:spcBef>
                <a:spcPts val="2400"/>
              </a:spcBef>
            </a:pPr>
            <a:r>
              <a:rPr lang="en-ZA" dirty="0" smtClean="0"/>
              <a:t>The </a:t>
            </a:r>
            <a:r>
              <a:rPr lang="en-ZA" dirty="0"/>
              <a:t>2017 Budget proposes several difficult trade-offs to safeguard citizens’ quality of life, improve the efficiency of spending and ensure that the public finances are sustainable. </a:t>
            </a:r>
          </a:p>
        </p:txBody>
      </p:sp>
      <p:sp>
        <p:nvSpPr>
          <p:cNvPr id="4" name="Slide Number Placeholder 3"/>
          <p:cNvSpPr>
            <a:spLocks noGrp="1"/>
          </p:cNvSpPr>
          <p:nvPr>
            <p:ph type="sldNum" sz="quarter" idx="12"/>
          </p:nvPr>
        </p:nvSpPr>
        <p:spPr/>
        <p:txBody>
          <a:bodyPr/>
          <a:lstStyle/>
          <a:p>
            <a:pPr>
              <a:defRPr/>
            </a:pPr>
            <a:fld id="{105EE355-9DC3-44A4-AFD3-128FBF2D6DE1}" type="slidenum">
              <a:rPr lang="en-US" smtClean="0"/>
              <a:pPr>
                <a:defRPr/>
              </a:pPr>
              <a:t>4</a:t>
            </a:fld>
            <a:endParaRPr lang="en-US" sz="2400" b="0" dirty="0"/>
          </a:p>
        </p:txBody>
      </p:sp>
    </p:spTree>
    <p:extLst>
      <p:ext uri="{BB962C8B-B14F-4D97-AF65-F5344CB8AC3E}">
        <p14:creationId xmlns:p14="http://schemas.microsoft.com/office/powerpoint/2010/main" val="9564873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6622"/>
            <a:ext cx="7772400" cy="838200"/>
          </a:xfrm>
        </p:spPr>
        <p:txBody>
          <a:bodyPr/>
          <a:lstStyle/>
          <a:p>
            <a:r>
              <a:rPr lang="en-ZA" dirty="0" smtClean="0"/>
              <a:t>Education is key to transformation</a:t>
            </a:r>
            <a:endParaRPr lang="en-ZA" dirty="0"/>
          </a:p>
        </p:txBody>
      </p:sp>
      <p:sp>
        <p:nvSpPr>
          <p:cNvPr id="3" name="Content Placeholder 2"/>
          <p:cNvSpPr>
            <a:spLocks noGrp="1"/>
          </p:cNvSpPr>
          <p:nvPr>
            <p:ph idx="1"/>
          </p:nvPr>
        </p:nvSpPr>
        <p:spPr>
          <a:xfrm>
            <a:off x="107504" y="908720"/>
            <a:ext cx="8763000" cy="4572000"/>
          </a:xfrm>
        </p:spPr>
        <p:txBody>
          <a:bodyPr/>
          <a:lstStyle/>
          <a:p>
            <a:pPr algn="just">
              <a:spcBef>
                <a:spcPts val="1200"/>
              </a:spcBef>
            </a:pPr>
            <a:r>
              <a:rPr lang="en-ZA" dirty="0" smtClean="0"/>
              <a:t>The </a:t>
            </a:r>
            <a:r>
              <a:rPr lang="en-ZA" dirty="0"/>
              <a:t>quality of our schools and further education institutions is at </a:t>
            </a:r>
            <a:r>
              <a:rPr lang="en-ZA" dirty="0" smtClean="0"/>
              <a:t>the heart </a:t>
            </a:r>
            <a:r>
              <a:rPr lang="en-ZA" dirty="0"/>
              <a:t>of our commitment to our children’s future.</a:t>
            </a:r>
          </a:p>
          <a:p>
            <a:pPr algn="just">
              <a:spcBef>
                <a:spcPts val="1200"/>
              </a:spcBef>
            </a:pPr>
            <a:r>
              <a:rPr lang="en-ZA" dirty="0"/>
              <a:t>A clear plan needs to consider the impact of different education interventions to maximise social and economic transformation. Decisions and trade-offs are required to ensure balanced, sustainable development that meets the vast needs of the population using available resources.</a:t>
            </a:r>
          </a:p>
          <a:p>
            <a:pPr algn="just">
              <a:spcBef>
                <a:spcPts val="1200"/>
              </a:spcBef>
            </a:pPr>
            <a:r>
              <a:rPr lang="en-ZA" dirty="0" smtClean="0"/>
              <a:t>Improvements </a:t>
            </a:r>
            <a:r>
              <a:rPr lang="en-ZA" dirty="0"/>
              <a:t>have to begin in the foundation phase of the education “value-chain”. We </a:t>
            </a:r>
            <a:r>
              <a:rPr lang="en-ZA" dirty="0" smtClean="0"/>
              <a:t>will continue </a:t>
            </a:r>
            <a:r>
              <a:rPr lang="en-ZA" dirty="0"/>
              <a:t>to increase resources for early childhood development, improve our basic </a:t>
            </a:r>
            <a:r>
              <a:rPr lang="en-ZA" dirty="0" smtClean="0"/>
              <a:t>education outcomes </a:t>
            </a:r>
            <a:r>
              <a:rPr lang="en-ZA" dirty="0"/>
              <a:t>and step up our support to TVET colleges and universities</a:t>
            </a:r>
            <a:r>
              <a:rPr lang="en-ZA" dirty="0" smtClean="0"/>
              <a:t>.</a:t>
            </a:r>
          </a:p>
          <a:p>
            <a:pPr algn="just">
              <a:spcBef>
                <a:spcPts val="1200"/>
              </a:spcBef>
            </a:pPr>
            <a:r>
              <a:rPr lang="en-ZA" dirty="0" smtClean="0"/>
              <a:t>Government </a:t>
            </a:r>
            <a:r>
              <a:rPr lang="en-ZA" dirty="0"/>
              <a:t>recognises the needs articulated by students in universities and TVET </a:t>
            </a:r>
            <a:r>
              <a:rPr lang="en-ZA" dirty="0" smtClean="0"/>
              <a:t>colleges. As </a:t>
            </a:r>
            <a:r>
              <a:rPr lang="en-ZA" dirty="0"/>
              <a:t>the economy grows, we will be able to do more to finance an expansion in </a:t>
            </a:r>
            <a:r>
              <a:rPr lang="en-ZA" dirty="0" smtClean="0"/>
              <a:t>tertiary education </a:t>
            </a:r>
            <a:r>
              <a:rPr lang="en-ZA" dirty="0"/>
              <a:t>opportunities and improvements in student funding</a:t>
            </a:r>
            <a:r>
              <a:rPr lang="en-ZA" dirty="0" smtClean="0"/>
              <a:t>.</a:t>
            </a:r>
          </a:p>
          <a:p>
            <a:pPr algn="just">
              <a:spcBef>
                <a:spcPts val="1200"/>
              </a:spcBef>
            </a:pPr>
            <a:r>
              <a:rPr lang="en-ZA" dirty="0" smtClean="0"/>
              <a:t>Civil </a:t>
            </a:r>
            <a:r>
              <a:rPr lang="en-ZA" dirty="0"/>
              <a:t>society initiatives </a:t>
            </a:r>
            <a:r>
              <a:rPr lang="en-ZA" dirty="0" smtClean="0"/>
              <a:t>involving business</a:t>
            </a:r>
            <a:r>
              <a:rPr lang="en-ZA" dirty="0"/>
              <a:t>, churches and other organisations have created space for a diversity of </a:t>
            </a:r>
            <a:r>
              <a:rPr lang="en-ZA" dirty="0" smtClean="0"/>
              <a:t>options to be </a:t>
            </a:r>
            <a:r>
              <a:rPr lang="en-ZA" dirty="0"/>
              <a:t>considered. The President has invited stakeholders to participate in processes that </a:t>
            </a:r>
            <a:r>
              <a:rPr lang="en-ZA" dirty="0" smtClean="0"/>
              <a:t>are underway </a:t>
            </a:r>
            <a:r>
              <a:rPr lang="en-ZA" dirty="0"/>
              <a:t>so that all views are heard</a:t>
            </a:r>
            <a:r>
              <a:rPr lang="en-ZA" dirty="0" smtClean="0"/>
              <a:t>.</a:t>
            </a:r>
            <a:endParaRPr lang="en-ZA" dirty="0"/>
          </a:p>
        </p:txBody>
      </p:sp>
      <p:sp>
        <p:nvSpPr>
          <p:cNvPr id="4" name="Slide Number Placeholder 3"/>
          <p:cNvSpPr>
            <a:spLocks noGrp="1"/>
          </p:cNvSpPr>
          <p:nvPr>
            <p:ph type="sldNum" sz="quarter" idx="12"/>
          </p:nvPr>
        </p:nvSpPr>
        <p:spPr/>
        <p:txBody>
          <a:bodyPr/>
          <a:lstStyle/>
          <a:p>
            <a:pPr>
              <a:defRPr/>
            </a:pPr>
            <a:fld id="{105EE355-9DC3-44A4-AFD3-128FBF2D6DE1}" type="slidenum">
              <a:rPr lang="en-US" smtClean="0"/>
              <a:pPr>
                <a:defRPr/>
              </a:pPr>
              <a:t>5</a:t>
            </a:fld>
            <a:endParaRPr lang="en-US" sz="2400" b="0" dirty="0"/>
          </a:p>
        </p:txBody>
      </p:sp>
    </p:spTree>
    <p:extLst>
      <p:ext uri="{BB962C8B-B14F-4D97-AF65-F5344CB8AC3E}">
        <p14:creationId xmlns:p14="http://schemas.microsoft.com/office/powerpoint/2010/main" val="20894248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991600" cy="838200"/>
          </a:xfrm>
        </p:spPr>
        <p:txBody>
          <a:bodyPr/>
          <a:lstStyle/>
          <a:p>
            <a:r>
              <a:rPr lang="en-ZA" dirty="0" smtClean="0"/>
              <a:t>Together we can find a roadmap for higher education</a:t>
            </a:r>
            <a:endParaRPr lang="en-ZA" dirty="0"/>
          </a:p>
        </p:txBody>
      </p:sp>
      <p:sp>
        <p:nvSpPr>
          <p:cNvPr id="3" name="Content Placeholder 2"/>
          <p:cNvSpPr>
            <a:spLocks noGrp="1"/>
          </p:cNvSpPr>
          <p:nvPr>
            <p:ph idx="1"/>
          </p:nvPr>
        </p:nvSpPr>
        <p:spPr>
          <a:xfrm>
            <a:off x="152400" y="980728"/>
            <a:ext cx="8763000" cy="4572000"/>
          </a:xfrm>
        </p:spPr>
        <p:txBody>
          <a:bodyPr/>
          <a:lstStyle/>
          <a:p>
            <a:pPr algn="just"/>
            <a:r>
              <a:rPr lang="en-ZA" sz="1600" dirty="0"/>
              <a:t>Given the magnitude of student funding requirements, it is imperative that we develop a clear roadmap towards a better higher education and training system. </a:t>
            </a:r>
            <a:endParaRPr lang="en-ZA" sz="1600" dirty="0" smtClean="0"/>
          </a:p>
          <a:p>
            <a:pPr algn="just"/>
            <a:r>
              <a:rPr lang="en-ZA" sz="1600" dirty="0" smtClean="0"/>
              <a:t>It </a:t>
            </a:r>
            <a:r>
              <a:rPr lang="en-ZA" sz="1600" dirty="0"/>
              <a:t>must clearly indicate how society will achieve access, opportunity, financing and support for students in the university and further education sectors.</a:t>
            </a:r>
          </a:p>
          <a:p>
            <a:pPr algn="just"/>
            <a:r>
              <a:rPr lang="en-ZA" sz="1600" dirty="0"/>
              <a:t>Several broad principles will assist in finding the way forward:</a:t>
            </a:r>
          </a:p>
          <a:p>
            <a:pPr lvl="1" algn="just"/>
            <a:r>
              <a:rPr lang="en-ZA" sz="1600" dirty="0" smtClean="0"/>
              <a:t>Government </a:t>
            </a:r>
            <a:r>
              <a:rPr lang="en-ZA" sz="1600" dirty="0"/>
              <a:t>is determined to address the challenges identified in </a:t>
            </a:r>
            <a:r>
              <a:rPr lang="en-ZA" sz="1600" dirty="0" smtClean="0"/>
              <a:t>post-school education </a:t>
            </a:r>
            <a:r>
              <a:rPr lang="en-ZA" sz="1600" dirty="0"/>
              <a:t>and training in a phased manner. Resources will be taken into account </a:t>
            </a:r>
            <a:r>
              <a:rPr lang="en-ZA" sz="1600" dirty="0" smtClean="0"/>
              <a:t>in determining </a:t>
            </a:r>
            <a:r>
              <a:rPr lang="en-ZA" sz="1600" dirty="0"/>
              <a:t>the pace with which these can be addressed.</a:t>
            </a:r>
          </a:p>
          <a:p>
            <a:pPr lvl="1" algn="just"/>
            <a:r>
              <a:rPr lang="en-ZA" sz="1600" dirty="0" smtClean="0"/>
              <a:t>Government </a:t>
            </a:r>
            <a:r>
              <a:rPr lang="en-ZA" sz="1600" dirty="0"/>
              <a:t>stands ready to engage with education stakeholders and adapt </a:t>
            </a:r>
            <a:r>
              <a:rPr lang="en-ZA" sz="1600" dirty="0" smtClean="0"/>
              <a:t>financing arrangements </a:t>
            </a:r>
            <a:r>
              <a:rPr lang="en-ZA" sz="1600" dirty="0"/>
              <a:t>as may be required in future years, within the scope of </a:t>
            </a:r>
            <a:r>
              <a:rPr lang="en-ZA" sz="1600" dirty="0" smtClean="0"/>
              <a:t>available resources</a:t>
            </a:r>
            <a:r>
              <a:rPr lang="en-ZA" sz="1600" dirty="0"/>
              <a:t>.</a:t>
            </a:r>
          </a:p>
          <a:p>
            <a:pPr lvl="1" algn="just"/>
            <a:r>
              <a:rPr lang="en-ZA" sz="1600" dirty="0" smtClean="0"/>
              <a:t>Universities</a:t>
            </a:r>
            <a:r>
              <a:rPr lang="en-ZA" sz="1600" dirty="0"/>
              <a:t>, students and education stakeholders share responsibility for </a:t>
            </a:r>
            <a:r>
              <a:rPr lang="en-ZA" sz="1600" dirty="0" smtClean="0"/>
              <a:t>improving access </a:t>
            </a:r>
            <a:r>
              <a:rPr lang="en-ZA" sz="1600" dirty="0"/>
              <a:t>and quality and the diversity of higher education and training provided, </a:t>
            </a:r>
            <a:r>
              <a:rPr lang="en-ZA" sz="1600" dirty="0" smtClean="0"/>
              <a:t>within a </a:t>
            </a:r>
            <a:r>
              <a:rPr lang="en-ZA" sz="1600" dirty="0"/>
              <a:t>framework of consultation rather than confrontation.</a:t>
            </a:r>
          </a:p>
          <a:p>
            <a:pPr lvl="1" algn="just"/>
            <a:r>
              <a:rPr lang="en-ZA" sz="1600" dirty="0" smtClean="0"/>
              <a:t>A </a:t>
            </a:r>
            <a:r>
              <a:rPr lang="en-ZA" sz="1600" dirty="0"/>
              <a:t>growing contribution is needed from employers and industry through funding </a:t>
            </a:r>
            <a:r>
              <a:rPr lang="en-ZA" sz="1600" dirty="0" smtClean="0"/>
              <a:t>of bursaries</a:t>
            </a:r>
            <a:r>
              <a:rPr lang="en-ZA" sz="1600" dirty="0"/>
              <a:t>, internship opportunities and research programmes, recognising that this </a:t>
            </a:r>
            <a:r>
              <a:rPr lang="en-ZA" sz="1600" dirty="0" smtClean="0"/>
              <a:t>is the </a:t>
            </a:r>
            <a:r>
              <a:rPr lang="en-ZA" sz="1600" dirty="0"/>
              <a:t>foundation of future productivity and technology </a:t>
            </a:r>
            <a:r>
              <a:rPr lang="en-ZA" sz="1600" dirty="0" smtClean="0"/>
              <a:t>advances </a:t>
            </a:r>
          </a:p>
          <a:p>
            <a:pPr algn="just"/>
            <a:r>
              <a:rPr lang="en-ZA" sz="1600" dirty="0" smtClean="0"/>
              <a:t>Together</a:t>
            </a:r>
            <a:r>
              <a:rPr lang="en-ZA" sz="1600" dirty="0"/>
              <a:t>, we will find a way forward that meets student funding needs fairly and sustainably</a:t>
            </a:r>
            <a:r>
              <a:rPr lang="en-ZA" sz="1600" dirty="0" smtClean="0"/>
              <a:t>, so </a:t>
            </a:r>
            <a:r>
              <a:rPr lang="en-ZA" sz="1600" dirty="0"/>
              <a:t>that rising numbers of graduates can contribute positively to inclusive growth </a:t>
            </a:r>
            <a:r>
              <a:rPr lang="en-ZA" sz="1600" dirty="0" smtClean="0"/>
              <a:t>and transformation </a:t>
            </a:r>
            <a:r>
              <a:rPr lang="en-ZA" sz="1600" dirty="0"/>
              <a:t>of the economy.</a:t>
            </a:r>
          </a:p>
          <a:p>
            <a:pPr marL="0" indent="0" algn="just">
              <a:buNone/>
            </a:pPr>
            <a:endParaRPr lang="en-ZA" sz="1600" dirty="0"/>
          </a:p>
        </p:txBody>
      </p:sp>
      <p:sp>
        <p:nvSpPr>
          <p:cNvPr id="4" name="Slide Number Placeholder 3"/>
          <p:cNvSpPr>
            <a:spLocks noGrp="1"/>
          </p:cNvSpPr>
          <p:nvPr>
            <p:ph type="sldNum" sz="quarter" idx="12"/>
          </p:nvPr>
        </p:nvSpPr>
        <p:spPr/>
        <p:txBody>
          <a:bodyPr/>
          <a:lstStyle/>
          <a:p>
            <a:pPr>
              <a:defRPr/>
            </a:pPr>
            <a:fld id="{105EE355-9DC3-44A4-AFD3-128FBF2D6DE1}" type="slidenum">
              <a:rPr lang="en-US" smtClean="0"/>
              <a:pPr>
                <a:defRPr/>
              </a:pPr>
              <a:t>6</a:t>
            </a:fld>
            <a:endParaRPr lang="en-US" sz="2400" b="0" dirty="0"/>
          </a:p>
        </p:txBody>
      </p:sp>
    </p:spTree>
    <p:extLst>
      <p:ext uri="{BB962C8B-B14F-4D97-AF65-F5344CB8AC3E}">
        <p14:creationId xmlns:p14="http://schemas.microsoft.com/office/powerpoint/2010/main" val="3652693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96" y="-45530"/>
            <a:ext cx="9144000" cy="838200"/>
          </a:xfrm>
        </p:spPr>
        <p:txBody>
          <a:bodyPr/>
          <a:lstStyle/>
          <a:p>
            <a:r>
              <a:rPr lang="en-ZA" sz="2500" dirty="0" smtClean="0"/>
              <a:t>Stronger and more inclusive growth is required</a:t>
            </a:r>
            <a:endParaRPr lang="en-ZA" sz="2500" dirty="0"/>
          </a:p>
        </p:txBody>
      </p:sp>
      <p:sp>
        <p:nvSpPr>
          <p:cNvPr id="4" name="Slide Number Placeholder 3"/>
          <p:cNvSpPr>
            <a:spLocks noGrp="1"/>
          </p:cNvSpPr>
          <p:nvPr>
            <p:ph type="sldNum" sz="quarter" idx="12"/>
          </p:nvPr>
        </p:nvSpPr>
        <p:spPr/>
        <p:txBody>
          <a:bodyPr/>
          <a:lstStyle/>
          <a:p>
            <a:pPr>
              <a:defRPr/>
            </a:pPr>
            <a:fld id="{105EE355-9DC3-44A4-AFD3-128FBF2D6DE1}" type="slidenum">
              <a:rPr lang="en-US" smtClean="0"/>
              <a:pPr>
                <a:defRPr/>
              </a:pPr>
              <a:t>7</a:t>
            </a:fld>
            <a:endParaRPr lang="en-US" sz="2400" b="0" dirty="0"/>
          </a:p>
        </p:txBody>
      </p:sp>
      <p:sp>
        <p:nvSpPr>
          <p:cNvPr id="6" name="Content Placeholder 2"/>
          <p:cNvSpPr>
            <a:spLocks noGrp="1"/>
          </p:cNvSpPr>
          <p:nvPr>
            <p:ph idx="1"/>
          </p:nvPr>
        </p:nvSpPr>
        <p:spPr>
          <a:xfrm>
            <a:off x="179512" y="836712"/>
            <a:ext cx="8712968" cy="2351003"/>
          </a:xfrm>
        </p:spPr>
        <p:txBody>
          <a:bodyPr/>
          <a:lstStyle/>
          <a:p>
            <a:pPr algn="just">
              <a:spcBef>
                <a:spcPts val="1200"/>
              </a:spcBef>
            </a:pPr>
            <a:r>
              <a:rPr lang="en-ZA" dirty="0" smtClean="0"/>
              <a:t>The projected rate of economic growth is insufficient to reduce unemployment, inequality and poverty. </a:t>
            </a:r>
          </a:p>
          <a:p>
            <a:pPr algn="just">
              <a:spcBef>
                <a:spcPts val="1200"/>
              </a:spcBef>
            </a:pPr>
            <a:r>
              <a:rPr lang="en-ZA" dirty="0" smtClean="0"/>
              <a:t>The budget is highly redistributive, but stronger economic growth is needed to sustain the fiscal position. </a:t>
            </a:r>
          </a:p>
          <a:p>
            <a:pPr algn="just">
              <a:spcBef>
                <a:spcPts val="1200"/>
              </a:spcBef>
            </a:pPr>
            <a:r>
              <a:rPr lang="en-ZA" dirty="0" smtClean="0">
                <a:cs typeface="Calibri" panose="020F0502020204030204" pitchFamily="34" charset="0"/>
              </a:rPr>
              <a:t>Moving to a path of stronger and more inclusive growth requires:</a:t>
            </a:r>
          </a:p>
          <a:p>
            <a:pPr lvl="1" algn="just">
              <a:spcBef>
                <a:spcPts val="1200"/>
              </a:spcBef>
            </a:pPr>
            <a:r>
              <a:rPr lang="en-ZA" dirty="0" smtClean="0">
                <a:cs typeface="Calibri" panose="020F0502020204030204" pitchFamily="34" charset="0"/>
              </a:rPr>
              <a:t>Transforming </a:t>
            </a:r>
            <a:r>
              <a:rPr lang="en-ZA" dirty="0">
                <a:cs typeface="Calibri" panose="020F0502020204030204" pitchFamily="34" charset="0"/>
              </a:rPr>
              <a:t>patterns of asset ownership and production, promoting competition and </a:t>
            </a:r>
            <a:r>
              <a:rPr lang="en-ZA" dirty="0" smtClean="0">
                <a:cs typeface="Calibri" panose="020F0502020204030204" pitchFamily="34" charset="0"/>
              </a:rPr>
              <a:t>de-concentrating </a:t>
            </a:r>
            <a:r>
              <a:rPr lang="en-ZA" dirty="0">
                <a:cs typeface="Calibri" panose="020F0502020204030204" pitchFamily="34" charset="0"/>
              </a:rPr>
              <a:t>product markets. </a:t>
            </a:r>
            <a:endParaRPr lang="en-ZA" dirty="0" smtClean="0">
              <a:cs typeface="Calibri" panose="020F0502020204030204" pitchFamily="34" charset="0"/>
            </a:endParaRPr>
          </a:p>
          <a:p>
            <a:pPr lvl="1" algn="just">
              <a:spcBef>
                <a:spcPts val="1200"/>
              </a:spcBef>
            </a:pPr>
            <a:r>
              <a:rPr lang="en-ZA" dirty="0" smtClean="0">
                <a:cs typeface="Calibri" panose="020F0502020204030204" pitchFamily="34" charset="0"/>
              </a:rPr>
              <a:t>Mobilising </a:t>
            </a:r>
            <a:r>
              <a:rPr lang="en-ZA" dirty="0">
                <a:cs typeface="Calibri" panose="020F0502020204030204" pitchFamily="34" charset="0"/>
              </a:rPr>
              <a:t>private and public capital investment in tandem to help modernise and diversify the economy. </a:t>
            </a:r>
            <a:endParaRPr lang="en-ZA" dirty="0" smtClean="0">
              <a:cs typeface="Calibri" panose="020F0502020204030204" pitchFamily="34" charset="0"/>
            </a:endParaRPr>
          </a:p>
          <a:p>
            <a:pPr lvl="1" algn="just">
              <a:spcBef>
                <a:spcPts val="1200"/>
              </a:spcBef>
            </a:pPr>
            <a:r>
              <a:rPr lang="en-ZA" dirty="0" smtClean="0">
                <a:cs typeface="Calibri" panose="020F0502020204030204" pitchFamily="34" charset="0"/>
              </a:rPr>
              <a:t>Providing </a:t>
            </a:r>
            <a:r>
              <a:rPr lang="en-ZA" dirty="0">
                <a:cs typeface="Calibri" panose="020F0502020204030204" pitchFamily="34" charset="0"/>
              </a:rPr>
              <a:t>workers and the poor with access to markets, and social and economic infrastructure. </a:t>
            </a:r>
            <a:endParaRPr lang="en-ZA" dirty="0" smtClean="0">
              <a:cs typeface="Calibri" panose="020F0502020204030204" pitchFamily="34" charset="0"/>
            </a:endParaRPr>
          </a:p>
          <a:p>
            <a:pPr lvl="1" algn="just">
              <a:spcBef>
                <a:spcPts val="1200"/>
              </a:spcBef>
            </a:pPr>
            <a:r>
              <a:rPr lang="en-ZA" dirty="0" smtClean="0">
                <a:cs typeface="Calibri" panose="020F0502020204030204" pitchFamily="34" charset="0"/>
              </a:rPr>
              <a:t>Strengthening </a:t>
            </a:r>
            <a:r>
              <a:rPr lang="en-ZA" dirty="0">
                <a:cs typeface="Calibri" panose="020F0502020204030204" pitchFamily="34" charset="0"/>
              </a:rPr>
              <a:t>transparent government and the rule of </a:t>
            </a:r>
            <a:r>
              <a:rPr lang="en-ZA" dirty="0" smtClean="0">
                <a:cs typeface="Calibri" panose="020F0502020204030204" pitchFamily="34" charset="0"/>
              </a:rPr>
              <a:t>law.</a:t>
            </a:r>
          </a:p>
          <a:p>
            <a:pPr lvl="1" algn="just">
              <a:spcBef>
                <a:spcPts val="1200"/>
              </a:spcBef>
            </a:pPr>
            <a:r>
              <a:rPr lang="en-ZA" dirty="0" smtClean="0">
                <a:cs typeface="Calibri" panose="020F0502020204030204" pitchFamily="34" charset="0"/>
              </a:rPr>
              <a:t>Investing </a:t>
            </a:r>
            <a:r>
              <a:rPr lang="en-ZA" dirty="0">
                <a:cs typeface="Calibri" panose="020F0502020204030204" pitchFamily="34" charset="0"/>
              </a:rPr>
              <a:t>in research and development, and </a:t>
            </a:r>
            <a:r>
              <a:rPr lang="en-ZA" dirty="0" smtClean="0">
                <a:cs typeface="Calibri" panose="020F0502020204030204" pitchFamily="34" charset="0"/>
              </a:rPr>
              <a:t>innovation.</a:t>
            </a:r>
          </a:p>
          <a:p>
            <a:pPr lvl="1" algn="just">
              <a:spcBef>
                <a:spcPts val="1200"/>
              </a:spcBef>
            </a:pPr>
            <a:r>
              <a:rPr lang="en-ZA" dirty="0" smtClean="0">
                <a:cs typeface="Calibri" panose="020F0502020204030204" pitchFamily="34" charset="0"/>
              </a:rPr>
              <a:t>Improving </a:t>
            </a:r>
            <a:r>
              <a:rPr lang="en-ZA" dirty="0">
                <a:cs typeface="Calibri" panose="020F0502020204030204" pitchFamily="34" charset="0"/>
              </a:rPr>
              <a:t>the quality of education and training to meet the needs of a modern economy</a:t>
            </a:r>
            <a:r>
              <a:rPr lang="en-ZA" dirty="0" smtClean="0">
                <a:cs typeface="Calibri" panose="020F0502020204030204" pitchFamily="34" charset="0"/>
              </a:rPr>
              <a:t>.</a:t>
            </a:r>
          </a:p>
          <a:p>
            <a:pPr marL="457200" lvl="1" indent="0" algn="just">
              <a:spcBef>
                <a:spcPts val="1200"/>
              </a:spcBef>
              <a:buNone/>
            </a:pPr>
            <a:endParaRPr lang="en-ZA" dirty="0">
              <a:cs typeface="Calibri" panose="020F0502020204030204" pitchFamily="34" charset="0"/>
            </a:endParaRPr>
          </a:p>
          <a:p>
            <a:pPr algn="just">
              <a:spcBef>
                <a:spcPts val="1200"/>
              </a:spcBef>
            </a:pPr>
            <a:endParaRPr lang="en-ZA" dirty="0"/>
          </a:p>
          <a:p>
            <a:pPr algn="just">
              <a:spcBef>
                <a:spcPts val="1200"/>
              </a:spcBef>
            </a:pPr>
            <a:endParaRPr lang="en-US" dirty="0" smtClean="0"/>
          </a:p>
          <a:p>
            <a:pPr algn="just">
              <a:spcBef>
                <a:spcPts val="1200"/>
              </a:spcBef>
            </a:pPr>
            <a:endParaRPr lang="en-US" dirty="0" smtClean="0"/>
          </a:p>
          <a:p>
            <a:pPr algn="just">
              <a:spcBef>
                <a:spcPts val="1200"/>
              </a:spcBef>
            </a:pPr>
            <a:endParaRPr lang="en-ZA" dirty="0" smtClean="0"/>
          </a:p>
        </p:txBody>
      </p:sp>
    </p:spTree>
    <p:extLst>
      <p:ext uri="{BB962C8B-B14F-4D97-AF65-F5344CB8AC3E}">
        <p14:creationId xmlns:p14="http://schemas.microsoft.com/office/powerpoint/2010/main" val="3323333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596064" cy="838200"/>
          </a:xfrm>
        </p:spPr>
        <p:txBody>
          <a:bodyPr/>
          <a:lstStyle/>
          <a:p>
            <a:r>
              <a:rPr lang="en-US" dirty="0" smtClean="0"/>
              <a:t>National Treasury Presentations to the Commission</a:t>
            </a:r>
            <a:endParaRPr lang="en-US" dirty="0"/>
          </a:p>
        </p:txBody>
      </p:sp>
      <p:sp>
        <p:nvSpPr>
          <p:cNvPr id="3" name="Content Placeholder 2"/>
          <p:cNvSpPr>
            <a:spLocks noGrp="1"/>
          </p:cNvSpPr>
          <p:nvPr>
            <p:ph sz="half" idx="1"/>
          </p:nvPr>
        </p:nvSpPr>
        <p:spPr>
          <a:xfrm>
            <a:off x="4701344" y="1196752"/>
            <a:ext cx="4305300" cy="4941912"/>
          </a:xfrm>
        </p:spPr>
        <p:txBody>
          <a:bodyPr/>
          <a:lstStyle/>
          <a:p>
            <a:pPr marL="0" indent="0">
              <a:spcBef>
                <a:spcPts val="1200"/>
              </a:spcBef>
              <a:buNone/>
            </a:pPr>
            <a:r>
              <a:rPr lang="en-ZA" sz="2000" b="1" dirty="0" smtClean="0">
                <a:solidFill>
                  <a:srgbClr val="FF0000"/>
                </a:solidFill>
              </a:rPr>
              <a:t>2</a:t>
            </a:r>
            <a:r>
              <a:rPr lang="en-ZA" sz="2000" b="1" baseline="30000" dirty="0" smtClean="0">
                <a:solidFill>
                  <a:srgbClr val="FF0000"/>
                </a:solidFill>
              </a:rPr>
              <a:t>nd</a:t>
            </a:r>
            <a:r>
              <a:rPr lang="en-ZA" sz="2000" b="1" dirty="0" smtClean="0">
                <a:solidFill>
                  <a:srgbClr val="FF0000"/>
                </a:solidFill>
              </a:rPr>
              <a:t> briefing: 7 October 2016</a:t>
            </a:r>
            <a:endParaRPr lang="en-ZA" sz="2000" b="1" dirty="0">
              <a:solidFill>
                <a:srgbClr val="FF0000"/>
              </a:solidFill>
            </a:endParaRPr>
          </a:p>
          <a:p>
            <a:pPr>
              <a:spcBef>
                <a:spcPts val="1200"/>
              </a:spcBef>
            </a:pPr>
            <a:r>
              <a:rPr lang="en-ZA" sz="1600" dirty="0"/>
              <a:t>Constitutional and policy background to resource allocation in the national budget</a:t>
            </a:r>
          </a:p>
          <a:p>
            <a:pPr lvl="1">
              <a:spcBef>
                <a:spcPts val="1200"/>
              </a:spcBef>
            </a:pPr>
            <a:r>
              <a:rPr lang="en-ZA" sz="1600" dirty="0"/>
              <a:t>The bill of rights</a:t>
            </a:r>
          </a:p>
          <a:p>
            <a:pPr lvl="1">
              <a:spcBef>
                <a:spcPts val="1200"/>
              </a:spcBef>
            </a:pPr>
            <a:r>
              <a:rPr lang="en-ZA" sz="1600" dirty="0"/>
              <a:t>Government policy documents</a:t>
            </a:r>
          </a:p>
          <a:p>
            <a:pPr algn="just">
              <a:spcBef>
                <a:spcPts val="1200"/>
              </a:spcBef>
            </a:pPr>
            <a:r>
              <a:rPr lang="en-ZA" sz="1600" dirty="0"/>
              <a:t>Issues in budgeting for higher education</a:t>
            </a:r>
          </a:p>
          <a:p>
            <a:pPr lvl="1">
              <a:spcBef>
                <a:spcPts val="1200"/>
              </a:spcBef>
            </a:pPr>
            <a:r>
              <a:rPr lang="en-ZA" sz="1600" dirty="0"/>
              <a:t>Budget decisions making in context: needs vs available resources</a:t>
            </a:r>
          </a:p>
          <a:p>
            <a:pPr lvl="1">
              <a:spcBef>
                <a:spcPts val="1200"/>
              </a:spcBef>
            </a:pPr>
            <a:r>
              <a:rPr lang="en-ZA" sz="1600" dirty="0"/>
              <a:t>Education budgets</a:t>
            </a:r>
          </a:p>
          <a:p>
            <a:pPr lvl="1">
              <a:spcBef>
                <a:spcPts val="1200"/>
              </a:spcBef>
            </a:pPr>
            <a:r>
              <a:rPr lang="en-ZA" sz="1600" dirty="0"/>
              <a:t>Budgets for post-school education and training </a:t>
            </a:r>
          </a:p>
          <a:p>
            <a:pPr lvl="1">
              <a:spcBef>
                <a:spcPts val="1200"/>
              </a:spcBef>
            </a:pPr>
            <a:r>
              <a:rPr lang="en-ZA" sz="1600" dirty="0"/>
              <a:t>University sources of income</a:t>
            </a:r>
          </a:p>
          <a:p>
            <a:pPr>
              <a:spcBef>
                <a:spcPts val="1200"/>
              </a:spcBef>
            </a:pPr>
            <a:r>
              <a:rPr lang="en-ZA" sz="1600" dirty="0"/>
              <a:t>Further considerations in the allocation of resources to universities</a:t>
            </a:r>
          </a:p>
          <a:p>
            <a:endParaRPr lang="en-US" sz="2000" dirty="0"/>
          </a:p>
        </p:txBody>
      </p:sp>
      <p:sp>
        <p:nvSpPr>
          <p:cNvPr id="4" name="Content Placeholder 3"/>
          <p:cNvSpPr>
            <a:spLocks noGrp="1"/>
          </p:cNvSpPr>
          <p:nvPr>
            <p:ph sz="half" idx="2"/>
          </p:nvPr>
        </p:nvSpPr>
        <p:spPr>
          <a:xfrm>
            <a:off x="172110" y="1172614"/>
            <a:ext cx="4305300" cy="3717776"/>
          </a:xfrm>
        </p:spPr>
        <p:txBody>
          <a:bodyPr/>
          <a:lstStyle/>
          <a:p>
            <a:pPr marL="0" indent="0">
              <a:spcBef>
                <a:spcPts val="1200"/>
              </a:spcBef>
              <a:buNone/>
            </a:pPr>
            <a:r>
              <a:rPr lang="en-ZA" sz="2000" b="1" dirty="0" smtClean="0">
                <a:solidFill>
                  <a:srgbClr val="FF0000"/>
                </a:solidFill>
              </a:rPr>
              <a:t>1</a:t>
            </a:r>
            <a:r>
              <a:rPr lang="en-ZA" sz="2000" b="1" baseline="30000" dirty="0" smtClean="0">
                <a:solidFill>
                  <a:srgbClr val="FF0000"/>
                </a:solidFill>
              </a:rPr>
              <a:t>st</a:t>
            </a:r>
            <a:r>
              <a:rPr lang="en-ZA" sz="2000" b="1" dirty="0" smtClean="0">
                <a:solidFill>
                  <a:srgbClr val="FF0000"/>
                </a:solidFill>
              </a:rPr>
              <a:t> briefing: 12 August 2016</a:t>
            </a:r>
            <a:endParaRPr lang="en-ZA" sz="2000" b="1" dirty="0">
              <a:solidFill>
                <a:srgbClr val="FF0000"/>
              </a:solidFill>
            </a:endParaRPr>
          </a:p>
          <a:p>
            <a:pPr>
              <a:spcBef>
                <a:spcPts val="1200"/>
              </a:spcBef>
            </a:pPr>
            <a:r>
              <a:rPr lang="en-ZA" sz="1600" dirty="0" smtClean="0"/>
              <a:t>Fiscal </a:t>
            </a:r>
            <a:r>
              <a:rPr lang="en-ZA" sz="1600" dirty="0"/>
              <a:t>policy and macroeconomic context</a:t>
            </a:r>
          </a:p>
          <a:p>
            <a:pPr>
              <a:spcBef>
                <a:spcPts val="1200"/>
              </a:spcBef>
            </a:pPr>
            <a:r>
              <a:rPr lang="en-ZA" sz="1600" dirty="0"/>
              <a:t>Choices and constraints in Budget 2016</a:t>
            </a:r>
          </a:p>
          <a:p>
            <a:pPr>
              <a:spcBef>
                <a:spcPts val="1200"/>
              </a:spcBef>
            </a:pPr>
            <a:r>
              <a:rPr lang="en-ZA" sz="1600" dirty="0"/>
              <a:t>Taxation: principles and medium term policy considerations</a:t>
            </a:r>
          </a:p>
          <a:p>
            <a:pPr>
              <a:spcBef>
                <a:spcPts val="1200"/>
              </a:spcBef>
            </a:pPr>
            <a:r>
              <a:rPr lang="en-ZA" sz="1600" dirty="0"/>
              <a:t>Budget process</a:t>
            </a:r>
          </a:p>
        </p:txBody>
      </p:sp>
      <p:sp>
        <p:nvSpPr>
          <p:cNvPr id="5" name="Slide Number Placeholder 4"/>
          <p:cNvSpPr>
            <a:spLocks noGrp="1"/>
          </p:cNvSpPr>
          <p:nvPr>
            <p:ph type="sldNum" sz="quarter" idx="12"/>
          </p:nvPr>
        </p:nvSpPr>
        <p:spPr/>
        <p:txBody>
          <a:bodyPr/>
          <a:lstStyle/>
          <a:p>
            <a:pPr>
              <a:defRPr/>
            </a:pPr>
            <a:fld id="{C7CBD619-D469-4E3D-8614-3FF885B711C9}" type="slidenum">
              <a:rPr lang="en-US" smtClean="0"/>
              <a:pPr>
                <a:defRPr/>
              </a:pPr>
              <a:t>8</a:t>
            </a:fld>
            <a:endParaRPr lang="en-US" sz="1400" b="0" dirty="0">
              <a:solidFill>
                <a:schemeClr val="tx1"/>
              </a:solidFill>
              <a:latin typeface="+mn-lt"/>
            </a:endParaRPr>
          </a:p>
        </p:txBody>
      </p:sp>
    </p:spTree>
    <p:extLst>
      <p:ext uri="{BB962C8B-B14F-4D97-AF65-F5344CB8AC3E}">
        <p14:creationId xmlns:p14="http://schemas.microsoft.com/office/powerpoint/2010/main" val="30406608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00" y="0"/>
            <a:ext cx="7772400" cy="838200"/>
          </a:xfrm>
        </p:spPr>
        <p:txBody>
          <a:bodyPr/>
          <a:lstStyle/>
          <a:p>
            <a:r>
              <a:rPr lang="en-ZA" sz="2800" dirty="0" smtClean="0"/>
              <a:t>The basic budget equation</a:t>
            </a:r>
            <a:endParaRPr lang="en-ZA" sz="2800" dirty="0"/>
          </a:p>
        </p:txBody>
      </p:sp>
      <p:sp>
        <p:nvSpPr>
          <p:cNvPr id="3" name="Content Placeholder 2"/>
          <p:cNvSpPr>
            <a:spLocks noGrp="1"/>
          </p:cNvSpPr>
          <p:nvPr>
            <p:ph idx="1"/>
          </p:nvPr>
        </p:nvSpPr>
        <p:spPr>
          <a:xfrm>
            <a:off x="251520" y="1052736"/>
            <a:ext cx="8784976" cy="648072"/>
          </a:xfrm>
        </p:spPr>
        <p:txBody>
          <a:bodyPr/>
          <a:lstStyle/>
          <a:p>
            <a:pPr marL="0" indent="0" algn="ctr">
              <a:spcBef>
                <a:spcPts val="0"/>
              </a:spcBef>
              <a:spcAft>
                <a:spcPts val="1800"/>
              </a:spcAft>
              <a:buNone/>
            </a:pPr>
            <a:r>
              <a:rPr lang="en-US" sz="3200" b="1" dirty="0"/>
              <a:t>Expenditure = Revenue + </a:t>
            </a:r>
            <a:r>
              <a:rPr lang="en-US" sz="3200" b="1" dirty="0" smtClean="0"/>
              <a:t>Borrowing</a:t>
            </a:r>
          </a:p>
        </p:txBody>
      </p:sp>
      <p:sp>
        <p:nvSpPr>
          <p:cNvPr id="6" name="Oval 5"/>
          <p:cNvSpPr/>
          <p:nvPr/>
        </p:nvSpPr>
        <p:spPr bwMode="auto">
          <a:xfrm>
            <a:off x="107504" y="2095396"/>
            <a:ext cx="2736304" cy="907621"/>
          </a:xfrm>
          <a:prstGeom prst="ellipse">
            <a:avLst/>
          </a:prstGeom>
          <a:solidFill>
            <a:srgbClr val="99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en-ZA" sz="2000" b="1" dirty="0" smtClean="0">
                <a:solidFill>
                  <a:srgbClr val="FFFFFF"/>
                </a:solidFill>
                <a:latin typeface="Calibri" panose="020F0502020204030204" pitchFamily="34" charset="0"/>
                <a:ea typeface="ＭＳ Ｐゴシック" pitchFamily="1" charset="-128"/>
              </a:rPr>
              <a:t>EXPENDITURE</a:t>
            </a:r>
          </a:p>
        </p:txBody>
      </p:sp>
      <p:sp>
        <p:nvSpPr>
          <p:cNvPr id="7" name="Oval 6"/>
          <p:cNvSpPr/>
          <p:nvPr/>
        </p:nvSpPr>
        <p:spPr bwMode="auto">
          <a:xfrm>
            <a:off x="3203848" y="2138922"/>
            <a:ext cx="2736304" cy="864096"/>
          </a:xfrm>
          <a:prstGeom prst="ellipse">
            <a:avLst/>
          </a:prstGeom>
          <a:solidFill>
            <a:srgbClr val="99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en-ZA" sz="2000" b="1" dirty="0">
                <a:solidFill>
                  <a:srgbClr val="FFFFFF"/>
                </a:solidFill>
                <a:latin typeface="Calibri" panose="020F0502020204030204" pitchFamily="34" charset="0"/>
                <a:ea typeface="ＭＳ Ｐゴシック" pitchFamily="1" charset="-128"/>
              </a:rPr>
              <a:t>REVENUE</a:t>
            </a:r>
          </a:p>
        </p:txBody>
      </p:sp>
      <p:sp>
        <p:nvSpPr>
          <p:cNvPr id="8" name="Oval 7"/>
          <p:cNvSpPr/>
          <p:nvPr/>
        </p:nvSpPr>
        <p:spPr bwMode="auto">
          <a:xfrm>
            <a:off x="6300192" y="2117101"/>
            <a:ext cx="2736304" cy="885916"/>
          </a:xfrm>
          <a:prstGeom prst="ellipse">
            <a:avLst/>
          </a:prstGeom>
          <a:solidFill>
            <a:srgbClr val="99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en-ZA" sz="2000" b="1" dirty="0">
                <a:solidFill>
                  <a:srgbClr val="FFFFFF"/>
                </a:solidFill>
                <a:latin typeface="Calibri" panose="020F0502020204030204" pitchFamily="34" charset="0"/>
                <a:ea typeface="ＭＳ Ｐゴシック" pitchFamily="1" charset="-128"/>
              </a:rPr>
              <a:t>BORROWING</a:t>
            </a:r>
          </a:p>
        </p:txBody>
      </p:sp>
      <p:sp>
        <p:nvSpPr>
          <p:cNvPr id="10" name="TextBox 9"/>
          <p:cNvSpPr txBox="1"/>
          <p:nvPr/>
        </p:nvSpPr>
        <p:spPr>
          <a:xfrm>
            <a:off x="137394" y="3175516"/>
            <a:ext cx="2562397" cy="1661993"/>
          </a:xfrm>
          <a:prstGeom prst="rect">
            <a:avLst/>
          </a:prstGeom>
          <a:solidFill>
            <a:schemeClr val="bg1">
              <a:lumMod val="95000"/>
            </a:schemeClr>
          </a:solidFill>
        </p:spPr>
        <p:txBody>
          <a:bodyPr wrap="square" rtlCol="0">
            <a:spAutoFit/>
          </a:bodyPr>
          <a:lstStyle/>
          <a:p>
            <a:pPr marL="342900" lvl="3" indent="-342900" eaLnBrk="0" fontAlgn="base" hangingPunct="0">
              <a:spcBef>
                <a:spcPts val="1800"/>
              </a:spcBef>
              <a:spcAft>
                <a:spcPct val="0"/>
              </a:spcAft>
              <a:buFont typeface="Arial" panose="020B0604020202020204" pitchFamily="34" charset="0"/>
              <a:buChar char="&gt;"/>
            </a:pPr>
            <a:r>
              <a:rPr lang="en-US" sz="1800" dirty="0" smtClean="0">
                <a:solidFill>
                  <a:srgbClr val="000000"/>
                </a:solidFill>
                <a:latin typeface="Calibri" panose="020F0502020204030204" pitchFamily="34" charset="0"/>
                <a:ea typeface="ＭＳ Ｐゴシック" pitchFamily="1" charset="-128"/>
                <a:cs typeface="Calibri" panose="020F0502020204030204" pitchFamily="34" charset="0"/>
              </a:rPr>
              <a:t>Inputs, outputs </a:t>
            </a:r>
            <a:r>
              <a:rPr lang="en-US" sz="1800" dirty="0">
                <a:solidFill>
                  <a:srgbClr val="000000"/>
                </a:solidFill>
                <a:latin typeface="Calibri" panose="020F0502020204030204" pitchFamily="34" charset="0"/>
                <a:ea typeface="ＭＳ Ｐゴシック" pitchFamily="1" charset="-128"/>
                <a:cs typeface="Calibri" panose="020F0502020204030204" pitchFamily="34" charset="0"/>
              </a:rPr>
              <a:t>and </a:t>
            </a:r>
            <a:r>
              <a:rPr lang="en-US" sz="1800" dirty="0" smtClean="0">
                <a:solidFill>
                  <a:srgbClr val="000000"/>
                </a:solidFill>
                <a:latin typeface="Calibri" panose="020F0502020204030204" pitchFamily="34" charset="0"/>
                <a:ea typeface="ＭＳ Ｐゴシック" pitchFamily="1" charset="-128"/>
                <a:cs typeface="Calibri" panose="020F0502020204030204" pitchFamily="34" charset="0"/>
              </a:rPr>
              <a:t>impacts</a:t>
            </a:r>
          </a:p>
          <a:p>
            <a:pPr marL="342900" lvl="3" indent="-342900" eaLnBrk="0" fontAlgn="base" hangingPunct="0">
              <a:spcBef>
                <a:spcPts val="1800"/>
              </a:spcBef>
              <a:spcAft>
                <a:spcPct val="0"/>
              </a:spcAft>
              <a:buFont typeface="Arial" panose="020B0604020202020204" pitchFamily="34" charset="0"/>
              <a:buChar char="&gt;"/>
            </a:pPr>
            <a:r>
              <a:rPr lang="en-US" sz="1800" dirty="0" smtClean="0">
                <a:solidFill>
                  <a:srgbClr val="000000"/>
                </a:solidFill>
                <a:latin typeface="Calibri" panose="020F0502020204030204" pitchFamily="34" charset="0"/>
                <a:ea typeface="ＭＳ Ｐゴシック" pitchFamily="1" charset="-128"/>
                <a:cs typeface="Calibri" panose="020F0502020204030204" pitchFamily="34" charset="0"/>
              </a:rPr>
              <a:t>Effective allocations</a:t>
            </a:r>
          </a:p>
          <a:p>
            <a:pPr marL="342900" lvl="3" indent="-342900" eaLnBrk="0" fontAlgn="base" hangingPunct="0">
              <a:spcBef>
                <a:spcPts val="1800"/>
              </a:spcBef>
              <a:spcAft>
                <a:spcPct val="0"/>
              </a:spcAft>
              <a:buFont typeface="Arial" panose="020B0604020202020204" pitchFamily="34" charset="0"/>
              <a:buChar char="&gt;"/>
            </a:pPr>
            <a:r>
              <a:rPr lang="en-US" sz="1800" dirty="0" smtClean="0">
                <a:solidFill>
                  <a:srgbClr val="000000"/>
                </a:solidFill>
                <a:latin typeface="Calibri" panose="020F0502020204030204" pitchFamily="34" charset="0"/>
                <a:ea typeface="ＭＳ Ｐゴシック" pitchFamily="1" charset="-128"/>
                <a:cs typeface="Calibri" panose="020F0502020204030204" pitchFamily="34" charset="0"/>
              </a:rPr>
              <a:t>Efficiency</a:t>
            </a:r>
            <a:endParaRPr lang="en-US" sz="1800" dirty="0">
              <a:solidFill>
                <a:srgbClr val="000000"/>
              </a:solidFill>
              <a:latin typeface="Calibri" panose="020F0502020204030204" pitchFamily="34" charset="0"/>
              <a:ea typeface="ＭＳ Ｐゴシック" pitchFamily="1" charset="-128"/>
              <a:cs typeface="Calibri" panose="020F0502020204030204" pitchFamily="34" charset="0"/>
            </a:endParaRPr>
          </a:p>
        </p:txBody>
      </p:sp>
      <p:sp>
        <p:nvSpPr>
          <p:cNvPr id="11" name="TextBox 10"/>
          <p:cNvSpPr txBox="1"/>
          <p:nvPr/>
        </p:nvSpPr>
        <p:spPr>
          <a:xfrm>
            <a:off x="3203848" y="3175516"/>
            <a:ext cx="2907591" cy="3277820"/>
          </a:xfrm>
          <a:prstGeom prst="rect">
            <a:avLst/>
          </a:prstGeom>
          <a:solidFill>
            <a:schemeClr val="bg1">
              <a:lumMod val="95000"/>
            </a:schemeClr>
          </a:solidFill>
        </p:spPr>
        <p:txBody>
          <a:bodyPr wrap="square" rtlCol="0">
            <a:spAutoFit/>
          </a:bodyPr>
          <a:lstStyle/>
          <a:p>
            <a:pPr marL="342900" lvl="3" indent="-342900" eaLnBrk="0" fontAlgn="base" hangingPunct="0">
              <a:spcBef>
                <a:spcPts val="1800"/>
              </a:spcBef>
              <a:spcAft>
                <a:spcPct val="0"/>
              </a:spcAft>
              <a:buFont typeface="Arial" panose="020B0604020202020204" pitchFamily="34" charset="0"/>
              <a:buChar char="&gt;"/>
            </a:pPr>
            <a:r>
              <a:rPr lang="en-US" sz="1800" dirty="0">
                <a:solidFill>
                  <a:srgbClr val="000000"/>
                </a:solidFill>
                <a:latin typeface="Calibri" panose="020F0502020204030204" pitchFamily="34" charset="0"/>
                <a:ea typeface="ＭＳ Ｐゴシック" pitchFamily="1" charset="-128"/>
                <a:cs typeface="Calibri" panose="020F0502020204030204" pitchFamily="34" charset="0"/>
              </a:rPr>
              <a:t>Economic </a:t>
            </a:r>
            <a:r>
              <a:rPr lang="en-US" sz="1800" dirty="0" smtClean="0">
                <a:solidFill>
                  <a:srgbClr val="000000"/>
                </a:solidFill>
                <a:latin typeface="Calibri" panose="020F0502020204030204" pitchFamily="34" charset="0"/>
                <a:ea typeface="ＭＳ Ｐゴシック" pitchFamily="1" charset="-128"/>
                <a:cs typeface="Calibri" panose="020F0502020204030204" pitchFamily="34" charset="0"/>
              </a:rPr>
              <a:t>growth and revenue collection </a:t>
            </a:r>
          </a:p>
          <a:p>
            <a:pPr marL="342900" lvl="3" indent="-342900" eaLnBrk="0" fontAlgn="base" hangingPunct="0">
              <a:spcBef>
                <a:spcPts val="1800"/>
              </a:spcBef>
              <a:spcAft>
                <a:spcPct val="0"/>
              </a:spcAft>
              <a:buFont typeface="Arial" panose="020B0604020202020204" pitchFamily="34" charset="0"/>
              <a:buChar char="&gt;"/>
            </a:pPr>
            <a:r>
              <a:rPr lang="en-US" sz="1800" dirty="0" smtClean="0">
                <a:solidFill>
                  <a:srgbClr val="000000"/>
                </a:solidFill>
                <a:latin typeface="Calibri" panose="020F0502020204030204" pitchFamily="34" charset="0"/>
                <a:ea typeface="ＭＳ Ｐゴシック" pitchFamily="1" charset="-128"/>
                <a:cs typeface="Calibri" panose="020F0502020204030204" pitchFamily="34" charset="0"/>
              </a:rPr>
              <a:t>Tax rates and economic growth</a:t>
            </a:r>
            <a:endParaRPr lang="en-US" sz="1800" dirty="0">
              <a:solidFill>
                <a:srgbClr val="000000"/>
              </a:solidFill>
              <a:latin typeface="Calibri" panose="020F0502020204030204" pitchFamily="34" charset="0"/>
              <a:ea typeface="ＭＳ Ｐゴシック" pitchFamily="1" charset="-128"/>
              <a:cs typeface="Calibri" panose="020F0502020204030204" pitchFamily="34" charset="0"/>
            </a:endParaRPr>
          </a:p>
          <a:p>
            <a:pPr marL="342900" lvl="3" indent="-342900" eaLnBrk="0" fontAlgn="base" hangingPunct="0">
              <a:spcBef>
                <a:spcPts val="1800"/>
              </a:spcBef>
              <a:spcAft>
                <a:spcPct val="0"/>
              </a:spcAft>
              <a:buFont typeface="Arial" panose="020B0604020202020204" pitchFamily="34" charset="0"/>
              <a:buChar char="&gt;"/>
            </a:pPr>
            <a:r>
              <a:rPr lang="en-US" sz="1800" dirty="0" smtClean="0">
                <a:solidFill>
                  <a:srgbClr val="000000"/>
                </a:solidFill>
                <a:latin typeface="Calibri" panose="020F0502020204030204" pitchFamily="34" charset="0"/>
                <a:ea typeface="ＭＳ Ｐゴシック" pitchFamily="1" charset="-128"/>
                <a:cs typeface="Calibri" panose="020F0502020204030204" pitchFamily="34" charset="0"/>
              </a:rPr>
              <a:t>Tax policy and tax </a:t>
            </a:r>
            <a:r>
              <a:rPr lang="en-US" sz="1800" dirty="0">
                <a:solidFill>
                  <a:srgbClr val="000000"/>
                </a:solidFill>
                <a:latin typeface="Calibri" panose="020F0502020204030204" pitchFamily="34" charset="0"/>
                <a:ea typeface="ＭＳ Ｐゴシック" pitchFamily="1" charset="-128"/>
                <a:cs typeface="Calibri" panose="020F0502020204030204" pitchFamily="34" charset="0"/>
              </a:rPr>
              <a:t>administration</a:t>
            </a:r>
          </a:p>
          <a:p>
            <a:pPr marL="342900" lvl="3" indent="-342900" eaLnBrk="0" fontAlgn="base" hangingPunct="0">
              <a:spcBef>
                <a:spcPts val="1800"/>
              </a:spcBef>
              <a:spcAft>
                <a:spcPct val="0"/>
              </a:spcAft>
              <a:buFont typeface="Arial" panose="020B0604020202020204" pitchFamily="34" charset="0"/>
              <a:buChar char="&gt;"/>
            </a:pPr>
            <a:r>
              <a:rPr lang="en-US" sz="1800" dirty="0" smtClean="0">
                <a:solidFill>
                  <a:srgbClr val="000000"/>
                </a:solidFill>
                <a:latin typeface="Calibri" panose="020F0502020204030204" pitchFamily="34" charset="0"/>
                <a:ea typeface="ＭＳ Ｐゴシック" pitchFamily="1" charset="-128"/>
                <a:cs typeface="Calibri" panose="020F0502020204030204" pitchFamily="34" charset="0"/>
              </a:rPr>
              <a:t>Taxpayer compliance, tax morality </a:t>
            </a:r>
            <a:r>
              <a:rPr lang="en-US" sz="1800" dirty="0">
                <a:solidFill>
                  <a:srgbClr val="000000"/>
                </a:solidFill>
                <a:latin typeface="Calibri" panose="020F0502020204030204" pitchFamily="34" charset="0"/>
                <a:ea typeface="ＭＳ Ｐゴシック" pitchFamily="1" charset="-128"/>
                <a:cs typeface="Calibri" panose="020F0502020204030204" pitchFamily="34" charset="0"/>
              </a:rPr>
              <a:t>and the Laffer curve </a:t>
            </a:r>
          </a:p>
        </p:txBody>
      </p:sp>
      <p:sp>
        <p:nvSpPr>
          <p:cNvPr id="12" name="TextBox 11"/>
          <p:cNvSpPr txBox="1"/>
          <p:nvPr/>
        </p:nvSpPr>
        <p:spPr>
          <a:xfrm>
            <a:off x="6506448" y="3175516"/>
            <a:ext cx="2530047" cy="2723823"/>
          </a:xfrm>
          <a:prstGeom prst="rect">
            <a:avLst/>
          </a:prstGeom>
          <a:solidFill>
            <a:schemeClr val="bg1">
              <a:lumMod val="95000"/>
            </a:schemeClr>
          </a:solidFill>
        </p:spPr>
        <p:txBody>
          <a:bodyPr wrap="square" rtlCol="0">
            <a:spAutoFit/>
          </a:bodyPr>
          <a:lstStyle/>
          <a:p>
            <a:pPr marL="342900" lvl="3" indent="-342900" eaLnBrk="0" fontAlgn="base" hangingPunct="0">
              <a:spcBef>
                <a:spcPts val="1800"/>
              </a:spcBef>
              <a:spcAft>
                <a:spcPct val="0"/>
              </a:spcAft>
              <a:buFont typeface="Arial" panose="020B0604020202020204" pitchFamily="34" charset="0"/>
              <a:buChar char="&gt;"/>
            </a:pPr>
            <a:r>
              <a:rPr lang="en-US" sz="1800" dirty="0" smtClean="0">
                <a:solidFill>
                  <a:srgbClr val="000000"/>
                </a:solidFill>
                <a:latin typeface="Calibri" panose="020F0502020204030204" pitchFamily="34" charset="0"/>
                <a:ea typeface="ＭＳ Ｐゴシック" pitchFamily="1" charset="-128"/>
                <a:cs typeface="Calibri" panose="020F0502020204030204" pitchFamily="34" charset="0"/>
              </a:rPr>
              <a:t>Growth and Sustainability</a:t>
            </a:r>
            <a:endParaRPr lang="en-US" sz="1800" dirty="0">
              <a:solidFill>
                <a:srgbClr val="000000"/>
              </a:solidFill>
              <a:latin typeface="Calibri" panose="020F0502020204030204" pitchFamily="34" charset="0"/>
              <a:ea typeface="ＭＳ Ｐゴシック" pitchFamily="1" charset="-128"/>
              <a:cs typeface="Calibri" panose="020F0502020204030204" pitchFamily="34" charset="0"/>
            </a:endParaRPr>
          </a:p>
          <a:p>
            <a:pPr marL="342900" lvl="3" indent="-342900" eaLnBrk="0" fontAlgn="base" hangingPunct="0">
              <a:spcBef>
                <a:spcPts val="1800"/>
              </a:spcBef>
              <a:spcAft>
                <a:spcPct val="0"/>
              </a:spcAft>
              <a:buFont typeface="Arial" panose="020B0604020202020204" pitchFamily="34" charset="0"/>
              <a:buChar char="&gt;"/>
            </a:pPr>
            <a:r>
              <a:rPr lang="en-US" sz="1800" dirty="0" smtClean="0">
                <a:solidFill>
                  <a:srgbClr val="000000"/>
                </a:solidFill>
                <a:latin typeface="Calibri" panose="020F0502020204030204" pitchFamily="34" charset="0"/>
                <a:ea typeface="ＭＳ Ｐゴシック" pitchFamily="1" charset="-128"/>
                <a:cs typeface="Calibri" panose="020F0502020204030204" pitchFamily="34" charset="0"/>
              </a:rPr>
              <a:t>Growth </a:t>
            </a:r>
            <a:r>
              <a:rPr lang="en-US" sz="1800" dirty="0">
                <a:solidFill>
                  <a:srgbClr val="000000"/>
                </a:solidFill>
                <a:latin typeface="Calibri" panose="020F0502020204030204" pitchFamily="34" charset="0"/>
                <a:ea typeface="ＭＳ Ｐゴシック" pitchFamily="1" charset="-128"/>
                <a:cs typeface="Calibri" panose="020F0502020204030204" pitchFamily="34" charset="0"/>
              </a:rPr>
              <a:t>and interest rates </a:t>
            </a:r>
          </a:p>
          <a:p>
            <a:pPr marL="342900" lvl="3" indent="-342900" eaLnBrk="0" fontAlgn="base" hangingPunct="0">
              <a:spcBef>
                <a:spcPts val="1800"/>
              </a:spcBef>
              <a:spcAft>
                <a:spcPct val="0"/>
              </a:spcAft>
              <a:buFont typeface="Arial" panose="020B0604020202020204" pitchFamily="34" charset="0"/>
              <a:buChar char="&gt;"/>
            </a:pPr>
            <a:r>
              <a:rPr lang="en-US" sz="1800" dirty="0" smtClean="0">
                <a:solidFill>
                  <a:srgbClr val="000000"/>
                </a:solidFill>
                <a:latin typeface="Calibri" panose="020F0502020204030204" pitchFamily="34" charset="0"/>
                <a:ea typeface="ＭＳ Ｐゴシック" pitchFamily="1" charset="-128"/>
                <a:cs typeface="Calibri" panose="020F0502020204030204" pitchFamily="34" charset="0"/>
              </a:rPr>
              <a:t>Credibility</a:t>
            </a:r>
            <a:endParaRPr lang="en-US" sz="1800" dirty="0">
              <a:solidFill>
                <a:srgbClr val="000000"/>
              </a:solidFill>
              <a:latin typeface="Calibri" panose="020F0502020204030204" pitchFamily="34" charset="0"/>
              <a:ea typeface="ＭＳ Ｐゴシック" pitchFamily="1" charset="-128"/>
              <a:cs typeface="Calibri" panose="020F0502020204030204" pitchFamily="34" charset="0"/>
            </a:endParaRPr>
          </a:p>
          <a:p>
            <a:pPr marL="342900" lvl="3" indent="-342900" eaLnBrk="0" fontAlgn="base" hangingPunct="0">
              <a:spcBef>
                <a:spcPts val="1800"/>
              </a:spcBef>
              <a:spcAft>
                <a:spcPct val="0"/>
              </a:spcAft>
              <a:buFont typeface="Arial" panose="020B0604020202020204" pitchFamily="34" charset="0"/>
              <a:buChar char="&gt;"/>
            </a:pPr>
            <a:r>
              <a:rPr lang="en-US" sz="1800" dirty="0" smtClean="0">
                <a:solidFill>
                  <a:srgbClr val="000000"/>
                </a:solidFill>
                <a:latin typeface="Calibri" panose="020F0502020204030204" pitchFamily="34" charset="0"/>
                <a:ea typeface="ＭＳ Ｐゴシック" pitchFamily="1" charset="-128"/>
                <a:cs typeface="Calibri" panose="020F0502020204030204" pitchFamily="34" charset="0"/>
              </a:rPr>
              <a:t>Ability </a:t>
            </a:r>
            <a:r>
              <a:rPr lang="en-US" sz="1800" dirty="0">
                <a:solidFill>
                  <a:srgbClr val="000000"/>
                </a:solidFill>
                <a:latin typeface="Calibri" panose="020F0502020204030204" pitchFamily="34" charset="0"/>
                <a:ea typeface="ＭＳ Ｐゴシック" pitchFamily="1" charset="-128"/>
                <a:cs typeface="Calibri" panose="020F0502020204030204" pitchFamily="34" charset="0"/>
              </a:rPr>
              <a:t>to pay vs. willingness to pay </a:t>
            </a:r>
          </a:p>
        </p:txBody>
      </p:sp>
      <p:sp>
        <p:nvSpPr>
          <p:cNvPr id="5" name="Slide Number Placeholder 4"/>
          <p:cNvSpPr>
            <a:spLocks noGrp="1"/>
          </p:cNvSpPr>
          <p:nvPr>
            <p:ph type="sldNum" sz="quarter" idx="12"/>
          </p:nvPr>
        </p:nvSpPr>
        <p:spPr/>
        <p:txBody>
          <a:bodyPr/>
          <a:lstStyle/>
          <a:p>
            <a:fld id="{CCBEB7E0-F2B3-4F23-BE21-4190155B8099}" type="slidenum">
              <a:rPr lang="en-ZA" smtClean="0">
                <a:solidFill>
                  <a:srgbClr val="000000"/>
                </a:solidFill>
              </a:rPr>
              <a:pPr/>
              <a:t>9</a:t>
            </a:fld>
            <a:endParaRPr lang="en-ZA" dirty="0">
              <a:solidFill>
                <a:srgbClr val="000000"/>
              </a:solidFill>
            </a:endParaRPr>
          </a:p>
        </p:txBody>
      </p:sp>
    </p:spTree>
    <p:extLst>
      <p:ext uri="{BB962C8B-B14F-4D97-AF65-F5344CB8AC3E}">
        <p14:creationId xmlns:p14="http://schemas.microsoft.com/office/powerpoint/2010/main" val="2469966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nk Presentation">
      <a:majorFont>
        <a:latin typeface="Arial Bold"/>
        <a:ea typeface="Osaka"/>
        <a:cs typeface=""/>
      </a:majorFont>
      <a:minorFont>
        <a:latin typeface="Arial"/>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3983</TotalTime>
  <Words>2217</Words>
  <Application>Microsoft Office PowerPoint</Application>
  <PresentationFormat>On-screen Show (4:3)</PresentationFormat>
  <Paragraphs>194</Paragraphs>
  <Slides>24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ＭＳ Ｐゴシック</vt:lpstr>
      <vt:lpstr>Arial</vt:lpstr>
      <vt:lpstr>Arial Bold</vt:lpstr>
      <vt:lpstr>Calibri</vt:lpstr>
      <vt:lpstr>Osaka</vt:lpstr>
      <vt:lpstr>Wingdings</vt:lpstr>
      <vt:lpstr>Blank Presentation</vt:lpstr>
      <vt:lpstr>University funding and the budget</vt:lpstr>
      <vt:lpstr>Points of departure</vt:lpstr>
      <vt:lpstr>South African realities</vt:lpstr>
      <vt:lpstr>Transformation for inclusive growth</vt:lpstr>
      <vt:lpstr>Education is key to transformation</vt:lpstr>
      <vt:lpstr>Together we can find a roadmap for higher education</vt:lpstr>
      <vt:lpstr>Stronger and more inclusive growth is required</vt:lpstr>
      <vt:lpstr>National Treasury Presentations to the Commission</vt:lpstr>
      <vt:lpstr>The basic budget equation</vt:lpstr>
      <vt:lpstr>Tax revenue shortfall in 2016/17</vt:lpstr>
      <vt:lpstr>Tax proposals</vt:lpstr>
      <vt:lpstr>Consolidated fiscal framework</vt:lpstr>
      <vt:lpstr>Main budget primary deficit continues to narrow</vt:lpstr>
      <vt:lpstr>Net debt stabilising below 50 per cent of GDP</vt:lpstr>
      <vt:lpstr>The trend rate of growth has fallen</vt:lpstr>
      <vt:lpstr>Consolidated spending in 2017/18</vt:lpstr>
      <vt:lpstr>Debt-service costs and post-school education grow fastest</vt:lpstr>
      <vt:lpstr>Funding post-school education: the fastest growing budget</vt:lpstr>
      <vt:lpstr>Funding post school education: a growing share of GDP</vt:lpstr>
      <vt:lpstr>Budget 2017 – PSET Allocations</vt:lpstr>
      <vt:lpstr>Budget 2017 – PSET Allocations</vt:lpstr>
      <vt:lpstr>Baseline reductions in the 2017 MTEF</vt:lpstr>
      <vt:lpstr>Could a graduate tax fund higher education?</vt:lpstr>
      <vt:lpstr>Conclusion</vt:lpstr>
    </vt:vector>
  </TitlesOfParts>
  <Company>bronwen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SUMMURY OF THE BUGDGET PROCESS.</dc:title>
  <dc:creator>bronwen</dc:creator>
  <cp:lastModifiedBy>Jacques Engelbrecht</cp:lastModifiedBy>
  <cp:revision>347</cp:revision>
  <cp:lastPrinted>2016-10-06T18:02:29Z</cp:lastPrinted>
  <dcterms:created xsi:type="dcterms:W3CDTF">2010-05-24T08:09:56Z</dcterms:created>
  <dcterms:modified xsi:type="dcterms:W3CDTF">2017-03-03T09:55:39Z</dcterms:modified>
</cp:coreProperties>
</file>